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2" r:id="rId3"/>
    <p:sldId id="262" r:id="rId4"/>
    <p:sldId id="263" r:id="rId5"/>
    <p:sldId id="264" r:id="rId6"/>
    <p:sldId id="265" r:id="rId7"/>
    <p:sldId id="266" r:id="rId8"/>
    <p:sldId id="267" r:id="rId9"/>
    <p:sldId id="268" r:id="rId10"/>
    <p:sldId id="269" r:id="rId11"/>
    <p:sldId id="270" r:id="rId12"/>
    <p:sldId id="271" r:id="rId13"/>
    <p:sldId id="275" r:id="rId14"/>
    <p:sldId id="276"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0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02" autoAdjust="0"/>
    <p:restoredTop sz="94660"/>
  </p:normalViewPr>
  <p:slideViewPr>
    <p:cSldViewPr snapToGrid="0">
      <p:cViewPr>
        <p:scale>
          <a:sx n="100" d="100"/>
          <a:sy n="100" d="100"/>
        </p:scale>
        <p:origin x="1362" y="1422"/>
      </p:cViewPr>
      <p:guideLst>
        <p:guide orient="horz" pos="2160"/>
        <p:guide pos="60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1FE644-89E3-4D1A-AFA1-3FC51E2FD4AD}"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54F525DC-0D89-40DC-B26F-D532911DA07F}">
      <dgm:prSet phldrT="[Text]" custT="1"/>
      <dgm:spPr>
        <a:solidFill>
          <a:schemeClr val="bg1">
            <a:alpha val="50000"/>
          </a:schemeClr>
        </a:solidFill>
        <a:ln>
          <a:solidFill>
            <a:schemeClr val="accent4"/>
          </a:solidFill>
        </a:ln>
      </dgm:spPr>
      <dgm:t>
        <a:bodyPr/>
        <a:lstStyle/>
        <a:p>
          <a:r>
            <a:rPr lang="en-IN" sz="1800" dirty="0">
              <a:solidFill>
                <a:schemeClr val="accent4"/>
              </a:solidFill>
              <a:latin typeface="Segoe UI Black" panose="020B0A02040204020203" pitchFamily="34" charset="0"/>
              <a:ea typeface="Segoe UI Black" panose="020B0A02040204020203" pitchFamily="34" charset="0"/>
            </a:rPr>
            <a:t>O</a:t>
          </a:r>
          <a:r>
            <a:rPr lang="en-IN" sz="1800" dirty="0">
              <a:latin typeface="Segoe UI Black" panose="020B0A02040204020203" pitchFamily="34" charset="0"/>
              <a:ea typeface="Segoe UI Black" panose="020B0A02040204020203" pitchFamily="34" charset="0"/>
            </a:rPr>
            <a:t>bjective</a:t>
          </a:r>
        </a:p>
      </dgm:t>
    </dgm:pt>
    <dgm:pt modelId="{10EC30B9-52EB-446F-ADEC-26305A528416}" type="parTrans" cxnId="{E9FE9C34-B69E-4D8C-802F-A0F5743E4723}">
      <dgm:prSet/>
      <dgm:spPr/>
      <dgm:t>
        <a:bodyPr/>
        <a:lstStyle/>
        <a:p>
          <a:endParaRPr lang="en-IN"/>
        </a:p>
      </dgm:t>
    </dgm:pt>
    <dgm:pt modelId="{2B5FDEC5-EF1E-4244-B54F-EEF85499BE10}" type="sibTrans" cxnId="{E9FE9C34-B69E-4D8C-802F-A0F5743E4723}">
      <dgm:prSet/>
      <dgm:spPr/>
      <dgm:t>
        <a:bodyPr/>
        <a:lstStyle/>
        <a:p>
          <a:endParaRPr lang="en-IN"/>
        </a:p>
      </dgm:t>
    </dgm:pt>
    <dgm:pt modelId="{A9FCE1E2-A8BD-4327-9C56-5B0EC5AB923A}">
      <dgm:prSet phldrT="[Text]" custT="1"/>
      <dgm:spPr>
        <a:solidFill>
          <a:schemeClr val="bg1">
            <a:alpha val="50000"/>
          </a:schemeClr>
        </a:solidFill>
        <a:ln>
          <a:solidFill>
            <a:schemeClr val="accent4"/>
          </a:solidFill>
        </a:ln>
      </dgm:spPr>
      <dgm:t>
        <a:bodyPr/>
        <a:lstStyle/>
        <a:p>
          <a:r>
            <a:rPr lang="en-IN" sz="1800" dirty="0">
              <a:solidFill>
                <a:schemeClr val="accent4"/>
              </a:solidFill>
              <a:latin typeface="Segoe UI Black" panose="020B0A02040204020203" pitchFamily="34" charset="0"/>
              <a:ea typeface="Segoe UI Black" panose="020B0A02040204020203" pitchFamily="34" charset="0"/>
            </a:rPr>
            <a:t>I</a:t>
          </a:r>
          <a:r>
            <a:rPr lang="en-IN" sz="1800" dirty="0">
              <a:latin typeface="Segoe UI Black" panose="020B0A02040204020203" pitchFamily="34" charset="0"/>
              <a:ea typeface="Segoe UI Black" panose="020B0A02040204020203" pitchFamily="34" charset="0"/>
            </a:rPr>
            <a:t>nsights &amp; </a:t>
          </a:r>
          <a:r>
            <a:rPr lang="en-IN" sz="1800" dirty="0">
              <a:solidFill>
                <a:schemeClr val="accent4"/>
              </a:solidFill>
              <a:latin typeface="Segoe UI Black" panose="020B0A02040204020203" pitchFamily="34" charset="0"/>
              <a:ea typeface="Segoe UI Black" panose="020B0A02040204020203" pitchFamily="34" charset="0"/>
            </a:rPr>
            <a:t>F</a:t>
          </a:r>
          <a:r>
            <a:rPr lang="en-IN" sz="1800" dirty="0">
              <a:latin typeface="Segoe UI Black" panose="020B0A02040204020203" pitchFamily="34" charset="0"/>
              <a:ea typeface="Segoe UI Black" panose="020B0A02040204020203" pitchFamily="34" charset="0"/>
            </a:rPr>
            <a:t>indings</a:t>
          </a:r>
        </a:p>
      </dgm:t>
    </dgm:pt>
    <dgm:pt modelId="{F9169E1F-C890-4EE5-96BB-C722197B54D8}" type="parTrans" cxnId="{B941F20C-1612-433C-A0CC-AEC179E89EB5}">
      <dgm:prSet/>
      <dgm:spPr/>
      <dgm:t>
        <a:bodyPr/>
        <a:lstStyle/>
        <a:p>
          <a:endParaRPr lang="en-IN"/>
        </a:p>
      </dgm:t>
    </dgm:pt>
    <dgm:pt modelId="{6D2ADCC2-D8DD-4BE9-A07E-6C934D456C1E}" type="sibTrans" cxnId="{B941F20C-1612-433C-A0CC-AEC179E89EB5}">
      <dgm:prSet/>
      <dgm:spPr/>
      <dgm:t>
        <a:bodyPr/>
        <a:lstStyle/>
        <a:p>
          <a:endParaRPr lang="en-IN"/>
        </a:p>
      </dgm:t>
    </dgm:pt>
    <dgm:pt modelId="{8F7414A1-FD23-4E07-AA06-398F159E1CD7}">
      <dgm:prSet phldrT="[Text]" custT="1"/>
      <dgm:spPr>
        <a:solidFill>
          <a:schemeClr val="bg1">
            <a:alpha val="50000"/>
          </a:schemeClr>
        </a:solidFill>
        <a:ln>
          <a:solidFill>
            <a:schemeClr val="accent4"/>
          </a:solidFill>
        </a:ln>
      </dgm:spPr>
      <dgm:t>
        <a:bodyPr/>
        <a:lstStyle/>
        <a:p>
          <a:r>
            <a:rPr lang="en-IN" sz="1800" dirty="0">
              <a:solidFill>
                <a:schemeClr val="accent4"/>
              </a:solidFill>
              <a:latin typeface="Segoe UI Black" panose="020B0A02040204020203" pitchFamily="34" charset="0"/>
              <a:ea typeface="Segoe UI Black" panose="020B0A02040204020203" pitchFamily="34" charset="0"/>
            </a:rPr>
            <a:t>R</a:t>
          </a:r>
          <a:r>
            <a:rPr lang="en-IN" sz="1800" dirty="0">
              <a:latin typeface="Segoe UI Black" panose="020B0A02040204020203" pitchFamily="34" charset="0"/>
              <a:ea typeface="Segoe UI Black" panose="020B0A02040204020203" pitchFamily="34" charset="0"/>
            </a:rPr>
            <a:t>eport &amp; </a:t>
          </a:r>
          <a:r>
            <a:rPr lang="en-IN" sz="1800" dirty="0">
              <a:solidFill>
                <a:schemeClr val="accent4"/>
              </a:solidFill>
              <a:latin typeface="Segoe UI Black" panose="020B0A02040204020203" pitchFamily="34" charset="0"/>
              <a:ea typeface="Segoe UI Black" panose="020B0A02040204020203" pitchFamily="34" charset="0"/>
            </a:rPr>
            <a:t>P</a:t>
          </a:r>
          <a:r>
            <a:rPr lang="en-IN" sz="1800" dirty="0">
              <a:latin typeface="Segoe UI Black" panose="020B0A02040204020203" pitchFamily="34" charset="0"/>
              <a:ea typeface="Segoe UI Black" panose="020B0A02040204020203" pitchFamily="34" charset="0"/>
            </a:rPr>
            <a:t>resentation</a:t>
          </a:r>
        </a:p>
      </dgm:t>
    </dgm:pt>
    <dgm:pt modelId="{B9DBC8C0-86FF-4B2F-8666-61F25704ED70}" type="parTrans" cxnId="{C888E1F6-A6BF-419C-A819-325AC4594C34}">
      <dgm:prSet/>
      <dgm:spPr/>
      <dgm:t>
        <a:bodyPr/>
        <a:lstStyle/>
        <a:p>
          <a:endParaRPr lang="en-IN"/>
        </a:p>
      </dgm:t>
    </dgm:pt>
    <dgm:pt modelId="{A3CD086D-5DF8-490E-AD04-05BAB95A3A52}" type="sibTrans" cxnId="{C888E1F6-A6BF-419C-A819-325AC4594C34}">
      <dgm:prSet/>
      <dgm:spPr/>
      <dgm:t>
        <a:bodyPr/>
        <a:lstStyle/>
        <a:p>
          <a:endParaRPr lang="en-IN"/>
        </a:p>
      </dgm:t>
    </dgm:pt>
    <dgm:pt modelId="{63C6508E-E7F2-438D-A758-E01B262CE415}">
      <dgm:prSet phldrT="[Text]" custT="1"/>
      <dgm:spPr>
        <a:solidFill>
          <a:schemeClr val="bg1">
            <a:alpha val="50000"/>
          </a:schemeClr>
        </a:solidFill>
        <a:ln>
          <a:solidFill>
            <a:schemeClr val="accent4"/>
          </a:solidFill>
        </a:ln>
      </dgm:spPr>
      <dgm:t>
        <a:bodyPr/>
        <a:lstStyle/>
        <a:p>
          <a:pPr algn="l"/>
          <a:r>
            <a:rPr lang="en-US" sz="1600" dirty="0">
              <a:latin typeface="Segoe UI Semilight" panose="020B0402040204020203" pitchFamily="34" charset="0"/>
              <a:cs typeface="Segoe UI Semilight" panose="020B0402040204020203" pitchFamily="34" charset="0"/>
            </a:rPr>
            <a:t>Analyze weather data to identify trends, seasonal variations, and correlations, and create a Power BI dashboard for weather monitoring and analysis.</a:t>
          </a:r>
          <a:endParaRPr lang="en-IN" sz="1600" dirty="0">
            <a:latin typeface="Segoe UI Semilight" panose="020B0402040204020203" pitchFamily="34" charset="0"/>
            <a:cs typeface="Segoe UI Semilight" panose="020B0402040204020203" pitchFamily="34" charset="0"/>
          </a:endParaRPr>
        </a:p>
      </dgm:t>
    </dgm:pt>
    <dgm:pt modelId="{6BB7A95C-4C2C-482D-B34F-3CD928CE0D55}" type="parTrans" cxnId="{ADCDF219-6ECA-4C88-8147-AB289EBBDCF9}">
      <dgm:prSet/>
      <dgm:spPr>
        <a:solidFill>
          <a:schemeClr val="accent4"/>
        </a:solidFill>
        <a:ln>
          <a:solidFill>
            <a:schemeClr val="accent4"/>
          </a:solidFill>
        </a:ln>
      </dgm:spPr>
      <dgm:t>
        <a:bodyPr/>
        <a:lstStyle/>
        <a:p>
          <a:endParaRPr lang="en-IN"/>
        </a:p>
      </dgm:t>
    </dgm:pt>
    <dgm:pt modelId="{D38600BA-ED67-4EA9-9C38-646E8BCB70F8}" type="sibTrans" cxnId="{ADCDF219-6ECA-4C88-8147-AB289EBBDCF9}">
      <dgm:prSet/>
      <dgm:spPr/>
      <dgm:t>
        <a:bodyPr/>
        <a:lstStyle/>
        <a:p>
          <a:endParaRPr lang="en-IN"/>
        </a:p>
      </dgm:t>
    </dgm:pt>
    <dgm:pt modelId="{EEAEF59C-F638-423B-B9E3-EE2B030748C8}">
      <dgm:prSet phldrT="[Text]" custT="1"/>
      <dgm:spPr>
        <a:solidFill>
          <a:schemeClr val="bg1">
            <a:alpha val="50000"/>
          </a:schemeClr>
        </a:solidFill>
        <a:ln>
          <a:solidFill>
            <a:schemeClr val="accent4"/>
          </a:solidFill>
        </a:ln>
      </dgm:spPr>
      <dgm:t>
        <a:bodyPr/>
        <a:lstStyle/>
        <a:p>
          <a:pPr algn="just"/>
          <a:r>
            <a:rPr lang="en-US" sz="1600" kern="1200" dirty="0">
              <a:solidFill>
                <a:prstClr val="white"/>
              </a:solidFill>
              <a:latin typeface="Segoe UI Semilight" panose="020B0402040204020203" pitchFamily="34" charset="0"/>
              <a:ea typeface="+mn-ea"/>
              <a:cs typeface="Segoe UI Semilight" panose="020B0402040204020203" pitchFamily="34" charset="0"/>
            </a:rPr>
            <a:t>Insights and findings gleaned from weather data analysis include seasonal variations, correlations between weather attributes, and trends aiding predictive modeling for informed decision-making.</a:t>
          </a:r>
          <a:endParaRPr lang="en-IN" sz="1600" kern="1200" dirty="0">
            <a:solidFill>
              <a:prstClr val="white"/>
            </a:solidFill>
            <a:latin typeface="Segoe UI Semilight" panose="020B0402040204020203" pitchFamily="34" charset="0"/>
            <a:ea typeface="+mn-ea"/>
            <a:cs typeface="Segoe UI Semilight" panose="020B0402040204020203" pitchFamily="34" charset="0"/>
          </a:endParaRPr>
        </a:p>
      </dgm:t>
    </dgm:pt>
    <dgm:pt modelId="{1B239B5C-CBF0-4DE8-9BB1-17CC854058D8}" type="parTrans" cxnId="{DF11B714-A75B-4C99-B4FA-489EE2D57159}">
      <dgm:prSet/>
      <dgm:spPr>
        <a:solidFill>
          <a:schemeClr val="accent4"/>
        </a:solidFill>
        <a:ln>
          <a:solidFill>
            <a:schemeClr val="accent4"/>
          </a:solidFill>
        </a:ln>
      </dgm:spPr>
      <dgm:t>
        <a:bodyPr/>
        <a:lstStyle/>
        <a:p>
          <a:endParaRPr lang="en-IN"/>
        </a:p>
      </dgm:t>
    </dgm:pt>
    <dgm:pt modelId="{14E73F68-5562-4954-936E-040041779FB9}" type="sibTrans" cxnId="{DF11B714-A75B-4C99-B4FA-489EE2D57159}">
      <dgm:prSet/>
      <dgm:spPr/>
      <dgm:t>
        <a:bodyPr/>
        <a:lstStyle/>
        <a:p>
          <a:endParaRPr lang="en-IN"/>
        </a:p>
      </dgm:t>
    </dgm:pt>
    <dgm:pt modelId="{1FAED295-D70F-47B8-94C6-496F0540F556}">
      <dgm:prSet phldrT="[Text]" custT="1"/>
      <dgm:spPr>
        <a:solidFill>
          <a:schemeClr val="bg1">
            <a:alpha val="50000"/>
          </a:schemeClr>
        </a:solidFill>
        <a:ln>
          <a:solidFill>
            <a:schemeClr val="accent4"/>
          </a:solidFill>
        </a:ln>
      </dgm:spPr>
      <dgm:t>
        <a:bodyPr/>
        <a:lstStyle/>
        <a:p>
          <a:r>
            <a:rPr lang="en-US" sz="1600" kern="1200" dirty="0">
              <a:solidFill>
                <a:prstClr val="white"/>
              </a:solidFill>
              <a:latin typeface="Segoe UI Semilight" panose="020B0402040204020203" pitchFamily="34" charset="0"/>
              <a:ea typeface="+mn-ea"/>
              <a:cs typeface="Segoe UI Semilight" panose="020B0402040204020203" pitchFamily="34" charset="0"/>
            </a:rPr>
            <a:t>The report and presentation will showcase comprehensive weather analysis, seasonal trends, correlations, and predictive modeling insights, facilitating informed decision-making and strategic planning.</a:t>
          </a:r>
          <a:endParaRPr lang="en-IN" sz="1600" kern="1200" dirty="0">
            <a:solidFill>
              <a:prstClr val="white"/>
            </a:solidFill>
            <a:latin typeface="Segoe UI Semilight" panose="020B0402040204020203" pitchFamily="34" charset="0"/>
            <a:ea typeface="+mn-ea"/>
            <a:cs typeface="Segoe UI Semilight" panose="020B0402040204020203" pitchFamily="34" charset="0"/>
          </a:endParaRPr>
        </a:p>
      </dgm:t>
    </dgm:pt>
    <dgm:pt modelId="{7115EDD0-3792-4823-9F99-2198A07CBB92}" type="parTrans" cxnId="{E92C1B27-1B02-45CE-BBD6-126FAE4CF48C}">
      <dgm:prSet/>
      <dgm:spPr>
        <a:ln>
          <a:solidFill>
            <a:schemeClr val="accent4"/>
          </a:solidFill>
        </a:ln>
      </dgm:spPr>
      <dgm:t>
        <a:bodyPr/>
        <a:lstStyle/>
        <a:p>
          <a:endParaRPr lang="en-IN"/>
        </a:p>
      </dgm:t>
    </dgm:pt>
    <dgm:pt modelId="{55596E4D-3271-4CEE-AC92-DC83C5C1C212}" type="sibTrans" cxnId="{E92C1B27-1B02-45CE-BBD6-126FAE4CF48C}">
      <dgm:prSet/>
      <dgm:spPr/>
      <dgm:t>
        <a:bodyPr/>
        <a:lstStyle/>
        <a:p>
          <a:endParaRPr lang="en-IN"/>
        </a:p>
      </dgm:t>
    </dgm:pt>
    <dgm:pt modelId="{FD125053-1145-4EAC-AC71-3BB52C268F78}">
      <dgm:prSet phldrT="[Text]" custT="1"/>
      <dgm:spPr>
        <a:solidFill>
          <a:prstClr val="black">
            <a:alpha val="50000"/>
          </a:prstClr>
        </a:solidFill>
        <a:ln w="12700" cap="flat" cmpd="sng" algn="ctr">
          <a:solidFill>
            <a:srgbClr val="FFC000"/>
          </a:solidFill>
          <a:prstDash val="solid"/>
          <a:miter lim="800000"/>
        </a:ln>
        <a:effectLst/>
      </dgm:spPr>
      <dgm:t>
        <a:bodyPr spcFirstLastPara="0" vert="horz" wrap="square" lIns="11430" tIns="11430" rIns="11430" bIns="11430" numCol="1" spcCol="1270" anchor="ctr" anchorCtr="0"/>
        <a:lstStyle/>
        <a:p>
          <a:pPr marL="0" lvl="0" indent="0" algn="ctr" defTabSz="800100">
            <a:lnSpc>
              <a:spcPct val="90000"/>
            </a:lnSpc>
            <a:spcBef>
              <a:spcPct val="0"/>
            </a:spcBef>
            <a:spcAft>
              <a:spcPct val="35000"/>
            </a:spcAft>
            <a:buNone/>
          </a:pPr>
          <a:r>
            <a:rPr lang="en-IN" sz="1800" kern="1200" dirty="0">
              <a:solidFill>
                <a:schemeClr val="accent4"/>
              </a:solidFill>
              <a:latin typeface="Segoe UI Black" panose="020B0A02040204020203" pitchFamily="34" charset="0"/>
              <a:ea typeface="Segoe UI Black" panose="020B0A02040204020203" pitchFamily="34" charset="0"/>
              <a:cs typeface="+mn-cs"/>
            </a:rPr>
            <a:t>G</a:t>
          </a:r>
          <a:r>
            <a:rPr lang="en-IN" sz="1800" kern="1200" dirty="0">
              <a:solidFill>
                <a:schemeClr val="tx1"/>
              </a:solidFill>
              <a:latin typeface="Segoe UI Black" panose="020B0A02040204020203" pitchFamily="34" charset="0"/>
              <a:ea typeface="Segoe UI Black" panose="020B0A02040204020203" pitchFamily="34" charset="0"/>
              <a:cs typeface="+mn-cs"/>
            </a:rPr>
            <a:t>oal</a:t>
          </a:r>
        </a:p>
      </dgm:t>
    </dgm:pt>
    <dgm:pt modelId="{0386A0DA-2E41-4021-8EEB-CA352EB1D966}" type="parTrans" cxnId="{5591C8C7-7B72-4D40-8AD5-C35957ECFABE}">
      <dgm:prSet/>
      <dgm:spPr/>
      <dgm:t>
        <a:bodyPr/>
        <a:lstStyle/>
        <a:p>
          <a:endParaRPr lang="en-IN"/>
        </a:p>
      </dgm:t>
    </dgm:pt>
    <dgm:pt modelId="{AC9FDFBE-D116-4894-B07A-3D0856EDFB5F}" type="sibTrans" cxnId="{5591C8C7-7B72-4D40-8AD5-C35957ECFABE}">
      <dgm:prSet/>
      <dgm:spPr/>
      <dgm:t>
        <a:bodyPr/>
        <a:lstStyle/>
        <a:p>
          <a:endParaRPr lang="en-IN"/>
        </a:p>
      </dgm:t>
    </dgm:pt>
    <dgm:pt modelId="{6487683B-8734-4968-8D74-C6FE9EC1BA3F}">
      <dgm:prSet phldrT="[Text]" custT="1"/>
      <dgm:spPr>
        <a:solidFill>
          <a:schemeClr val="bg1">
            <a:alpha val="50000"/>
          </a:schemeClr>
        </a:solidFill>
        <a:ln>
          <a:solidFill>
            <a:schemeClr val="accent4"/>
          </a:solidFill>
        </a:ln>
      </dgm:spPr>
      <dgm:t>
        <a:bodyPr/>
        <a:lstStyle/>
        <a:p>
          <a:pPr algn="l"/>
          <a:r>
            <a:rPr lang="en-US" sz="1600" dirty="0">
              <a:latin typeface="Segoe UI Semilight" panose="020B0402040204020203" pitchFamily="34" charset="0"/>
              <a:cs typeface="Segoe UI Semilight" panose="020B0402040204020203" pitchFamily="34" charset="0"/>
            </a:rPr>
            <a:t>Utilize weather data analysis to enhance understanding of climate patterns, facilitating informed decision-making and resource allocation for various sectors.</a:t>
          </a:r>
          <a:endParaRPr lang="en-IN" sz="1600" dirty="0">
            <a:latin typeface="Segoe UI Semilight" panose="020B0402040204020203" pitchFamily="34" charset="0"/>
            <a:cs typeface="Segoe UI Semilight" panose="020B0402040204020203" pitchFamily="34" charset="0"/>
          </a:endParaRPr>
        </a:p>
      </dgm:t>
    </dgm:pt>
    <dgm:pt modelId="{BC1A5FC1-7250-4C6F-9F69-81A5D3A24A1C}" type="parTrans" cxnId="{19475AC6-9998-428D-BFDB-3A854842D933}">
      <dgm:prSet/>
      <dgm:spPr>
        <a:solidFill>
          <a:schemeClr val="accent4"/>
        </a:solidFill>
        <a:ln>
          <a:solidFill>
            <a:schemeClr val="accent4"/>
          </a:solidFill>
        </a:ln>
      </dgm:spPr>
      <dgm:t>
        <a:bodyPr/>
        <a:lstStyle/>
        <a:p>
          <a:endParaRPr lang="en-IN"/>
        </a:p>
      </dgm:t>
    </dgm:pt>
    <dgm:pt modelId="{F30DB7E0-936A-4ECA-AE62-C70A7CA3B582}" type="sibTrans" cxnId="{19475AC6-9998-428D-BFDB-3A854842D933}">
      <dgm:prSet/>
      <dgm:spPr/>
      <dgm:t>
        <a:bodyPr/>
        <a:lstStyle/>
        <a:p>
          <a:endParaRPr lang="en-IN"/>
        </a:p>
      </dgm:t>
    </dgm:pt>
    <dgm:pt modelId="{32E8840C-03FA-4261-99A8-AD2098363E4E}" type="pres">
      <dgm:prSet presAssocID="{331FE644-89E3-4D1A-AFA1-3FC51E2FD4AD}" presName="hierChild1" presStyleCnt="0">
        <dgm:presLayoutVars>
          <dgm:orgChart val="1"/>
          <dgm:chPref val="1"/>
          <dgm:dir/>
          <dgm:animOne val="branch"/>
          <dgm:animLvl val="lvl"/>
          <dgm:resizeHandles/>
        </dgm:presLayoutVars>
      </dgm:prSet>
      <dgm:spPr/>
    </dgm:pt>
    <dgm:pt modelId="{9E1ED071-F0DF-4241-AE3E-F7AD2E333765}" type="pres">
      <dgm:prSet presAssocID="{54F525DC-0D89-40DC-B26F-D532911DA07F}" presName="hierRoot1" presStyleCnt="0">
        <dgm:presLayoutVars>
          <dgm:hierBranch val="init"/>
        </dgm:presLayoutVars>
      </dgm:prSet>
      <dgm:spPr/>
    </dgm:pt>
    <dgm:pt modelId="{4040DFED-93D4-456F-BCD6-2B7AD55F5C73}" type="pres">
      <dgm:prSet presAssocID="{54F525DC-0D89-40DC-B26F-D532911DA07F}" presName="rootComposite1" presStyleCnt="0"/>
      <dgm:spPr/>
    </dgm:pt>
    <dgm:pt modelId="{5BBDF664-C68B-4258-B514-4D3A1FE0F619}" type="pres">
      <dgm:prSet presAssocID="{54F525DC-0D89-40DC-B26F-D532911DA07F}" presName="rootText1" presStyleLbl="node0" presStyleIdx="0" presStyleCnt="4" custScaleX="51925" custScaleY="64761" custLinFactNeighborX="-9142">
        <dgm:presLayoutVars>
          <dgm:chPref val="3"/>
        </dgm:presLayoutVars>
      </dgm:prSet>
      <dgm:spPr>
        <a:prstGeom prst="roundRect">
          <a:avLst/>
        </a:prstGeom>
      </dgm:spPr>
    </dgm:pt>
    <dgm:pt modelId="{1EF7776C-B648-4D41-88F0-5E96AF7373AC}" type="pres">
      <dgm:prSet presAssocID="{54F525DC-0D89-40DC-B26F-D532911DA07F}" presName="rootConnector1" presStyleLbl="node1" presStyleIdx="0" presStyleCnt="0"/>
      <dgm:spPr/>
    </dgm:pt>
    <dgm:pt modelId="{92215797-9F79-46FA-B92A-A516EF919B1F}" type="pres">
      <dgm:prSet presAssocID="{54F525DC-0D89-40DC-B26F-D532911DA07F}" presName="hierChild2" presStyleCnt="0"/>
      <dgm:spPr/>
    </dgm:pt>
    <dgm:pt modelId="{B8C7BF46-9A7B-410E-9B13-40160186CC23}" type="pres">
      <dgm:prSet presAssocID="{6BB7A95C-4C2C-482D-B34F-3CD928CE0D55}" presName="Name64" presStyleLbl="parChTrans1D2" presStyleIdx="0" presStyleCnt="4"/>
      <dgm:spPr/>
    </dgm:pt>
    <dgm:pt modelId="{D2D109BE-E6B4-48D0-A5AA-E980D637063B}" type="pres">
      <dgm:prSet presAssocID="{63C6508E-E7F2-438D-A758-E01B262CE415}" presName="hierRoot2" presStyleCnt="0">
        <dgm:presLayoutVars>
          <dgm:hierBranch val="init"/>
        </dgm:presLayoutVars>
      </dgm:prSet>
      <dgm:spPr/>
    </dgm:pt>
    <dgm:pt modelId="{81863757-5D8E-4A61-AC09-93B371E347A3}" type="pres">
      <dgm:prSet presAssocID="{63C6508E-E7F2-438D-A758-E01B262CE415}" presName="rootComposite" presStyleCnt="0"/>
      <dgm:spPr/>
    </dgm:pt>
    <dgm:pt modelId="{A875815B-B6A3-492E-AC63-5499D7DD0413}" type="pres">
      <dgm:prSet presAssocID="{63C6508E-E7F2-438D-A758-E01B262CE415}" presName="rootText" presStyleLbl="node2" presStyleIdx="0" presStyleCnt="4" custScaleX="192486">
        <dgm:presLayoutVars>
          <dgm:chPref val="3"/>
        </dgm:presLayoutVars>
      </dgm:prSet>
      <dgm:spPr>
        <a:prstGeom prst="roundRect">
          <a:avLst/>
        </a:prstGeom>
      </dgm:spPr>
    </dgm:pt>
    <dgm:pt modelId="{0C7A40B0-274E-4E3D-A3A6-A172C362CB2D}" type="pres">
      <dgm:prSet presAssocID="{63C6508E-E7F2-438D-A758-E01B262CE415}" presName="rootConnector" presStyleLbl="node2" presStyleIdx="0" presStyleCnt="4"/>
      <dgm:spPr/>
    </dgm:pt>
    <dgm:pt modelId="{B3F8AD13-969A-4622-95CF-202FDE0D70FD}" type="pres">
      <dgm:prSet presAssocID="{63C6508E-E7F2-438D-A758-E01B262CE415}" presName="hierChild4" presStyleCnt="0"/>
      <dgm:spPr/>
    </dgm:pt>
    <dgm:pt modelId="{F636794A-B8CD-4439-B73F-2A8CDFD40135}" type="pres">
      <dgm:prSet presAssocID="{63C6508E-E7F2-438D-A758-E01B262CE415}" presName="hierChild5" presStyleCnt="0"/>
      <dgm:spPr/>
    </dgm:pt>
    <dgm:pt modelId="{2E5374A2-B8E1-426F-A082-99B046D81921}" type="pres">
      <dgm:prSet presAssocID="{54F525DC-0D89-40DC-B26F-D532911DA07F}" presName="hierChild3" presStyleCnt="0"/>
      <dgm:spPr/>
    </dgm:pt>
    <dgm:pt modelId="{6F5C00EA-02A0-491A-924C-84A1588EB6D6}" type="pres">
      <dgm:prSet presAssocID="{FD125053-1145-4EAC-AC71-3BB52C268F78}" presName="hierRoot1" presStyleCnt="0">
        <dgm:presLayoutVars>
          <dgm:hierBranch val="init"/>
        </dgm:presLayoutVars>
      </dgm:prSet>
      <dgm:spPr/>
    </dgm:pt>
    <dgm:pt modelId="{30DD53E6-0ED0-4C02-9CA8-A70A17B487BB}" type="pres">
      <dgm:prSet presAssocID="{FD125053-1145-4EAC-AC71-3BB52C268F78}" presName="rootComposite1" presStyleCnt="0"/>
      <dgm:spPr/>
    </dgm:pt>
    <dgm:pt modelId="{40ACE7E2-13E1-4F35-AF73-560C82C2FD0F}" type="pres">
      <dgm:prSet presAssocID="{FD125053-1145-4EAC-AC71-3BB52C268F78}" presName="rootText1" presStyleLbl="node0" presStyleIdx="1" presStyleCnt="4" custScaleX="51949" custScaleY="64718" custLinFactNeighborX="-9575" custLinFactNeighborY="-852">
        <dgm:presLayoutVars>
          <dgm:chPref val="3"/>
        </dgm:presLayoutVars>
      </dgm:prSet>
      <dgm:spPr>
        <a:xfrm>
          <a:off x="830419" y="1579349"/>
          <a:ext cx="3665869" cy="1118090"/>
        </a:xfrm>
        <a:prstGeom prst="roundRect">
          <a:avLst/>
        </a:prstGeom>
      </dgm:spPr>
    </dgm:pt>
    <dgm:pt modelId="{E355069D-88C2-493D-BD20-5F2DDF064F59}" type="pres">
      <dgm:prSet presAssocID="{FD125053-1145-4EAC-AC71-3BB52C268F78}" presName="rootConnector1" presStyleLbl="node1" presStyleIdx="0" presStyleCnt="0"/>
      <dgm:spPr/>
    </dgm:pt>
    <dgm:pt modelId="{92216A3B-6CD5-40F3-A2AF-512F0AD90940}" type="pres">
      <dgm:prSet presAssocID="{FD125053-1145-4EAC-AC71-3BB52C268F78}" presName="hierChild2" presStyleCnt="0"/>
      <dgm:spPr/>
    </dgm:pt>
    <dgm:pt modelId="{6B085F4B-C192-4557-B7E2-0AC028A80506}" type="pres">
      <dgm:prSet presAssocID="{BC1A5FC1-7250-4C6F-9F69-81A5D3A24A1C}" presName="Name64" presStyleLbl="parChTrans1D2" presStyleIdx="1" presStyleCnt="4"/>
      <dgm:spPr/>
    </dgm:pt>
    <dgm:pt modelId="{7DD13A41-49F0-4D76-AB07-F89BD16B2A13}" type="pres">
      <dgm:prSet presAssocID="{6487683B-8734-4968-8D74-C6FE9EC1BA3F}" presName="hierRoot2" presStyleCnt="0">
        <dgm:presLayoutVars>
          <dgm:hierBranch val="init"/>
        </dgm:presLayoutVars>
      </dgm:prSet>
      <dgm:spPr/>
    </dgm:pt>
    <dgm:pt modelId="{26D19174-9AAF-423A-8EE1-76AB244F3716}" type="pres">
      <dgm:prSet presAssocID="{6487683B-8734-4968-8D74-C6FE9EC1BA3F}" presName="rootComposite" presStyleCnt="0"/>
      <dgm:spPr/>
    </dgm:pt>
    <dgm:pt modelId="{05621328-B198-4CDF-ACEA-AAF15681D270}" type="pres">
      <dgm:prSet presAssocID="{6487683B-8734-4968-8D74-C6FE9EC1BA3F}" presName="rootText" presStyleLbl="node2" presStyleIdx="1" presStyleCnt="4" custScaleX="192478">
        <dgm:presLayoutVars>
          <dgm:chPref val="3"/>
        </dgm:presLayoutVars>
      </dgm:prSet>
      <dgm:spPr>
        <a:prstGeom prst="roundRect">
          <a:avLst/>
        </a:prstGeom>
      </dgm:spPr>
    </dgm:pt>
    <dgm:pt modelId="{A53A09A6-0276-4F1B-85A9-F1A6A588BF35}" type="pres">
      <dgm:prSet presAssocID="{6487683B-8734-4968-8D74-C6FE9EC1BA3F}" presName="rootConnector" presStyleLbl="node2" presStyleIdx="1" presStyleCnt="4"/>
      <dgm:spPr/>
    </dgm:pt>
    <dgm:pt modelId="{B3494A04-B3A4-476A-9111-C1AAB6E9A708}" type="pres">
      <dgm:prSet presAssocID="{6487683B-8734-4968-8D74-C6FE9EC1BA3F}" presName="hierChild4" presStyleCnt="0"/>
      <dgm:spPr/>
    </dgm:pt>
    <dgm:pt modelId="{C14AD007-0AAC-4424-918B-E808A378FF95}" type="pres">
      <dgm:prSet presAssocID="{6487683B-8734-4968-8D74-C6FE9EC1BA3F}" presName="hierChild5" presStyleCnt="0"/>
      <dgm:spPr/>
    </dgm:pt>
    <dgm:pt modelId="{937B70CD-A628-4EFC-A000-47374B3BD2A8}" type="pres">
      <dgm:prSet presAssocID="{FD125053-1145-4EAC-AC71-3BB52C268F78}" presName="hierChild3" presStyleCnt="0"/>
      <dgm:spPr/>
    </dgm:pt>
    <dgm:pt modelId="{0F40E1C3-7E10-44E0-9D5F-06063FF9E98E}" type="pres">
      <dgm:prSet presAssocID="{A9FCE1E2-A8BD-4327-9C56-5B0EC5AB923A}" presName="hierRoot1" presStyleCnt="0">
        <dgm:presLayoutVars>
          <dgm:hierBranch val="init"/>
        </dgm:presLayoutVars>
      </dgm:prSet>
      <dgm:spPr/>
    </dgm:pt>
    <dgm:pt modelId="{0120CC2B-3C29-42FB-B051-A9B859F3E354}" type="pres">
      <dgm:prSet presAssocID="{A9FCE1E2-A8BD-4327-9C56-5B0EC5AB923A}" presName="rootComposite1" presStyleCnt="0"/>
      <dgm:spPr/>
    </dgm:pt>
    <dgm:pt modelId="{B3CBC816-A41A-44A6-A54D-484D5DD05F17}" type="pres">
      <dgm:prSet presAssocID="{A9FCE1E2-A8BD-4327-9C56-5B0EC5AB923A}" presName="rootText1" presStyleLbl="node0" presStyleIdx="2" presStyleCnt="4" custScaleX="51925" custScaleY="64761" custLinFactNeighborX="-9142">
        <dgm:presLayoutVars>
          <dgm:chPref val="3"/>
        </dgm:presLayoutVars>
      </dgm:prSet>
      <dgm:spPr>
        <a:prstGeom prst="roundRect">
          <a:avLst/>
        </a:prstGeom>
      </dgm:spPr>
    </dgm:pt>
    <dgm:pt modelId="{F1F49575-E4B2-4E90-86CC-A83367ED3F43}" type="pres">
      <dgm:prSet presAssocID="{A9FCE1E2-A8BD-4327-9C56-5B0EC5AB923A}" presName="rootConnector1" presStyleLbl="node1" presStyleIdx="0" presStyleCnt="0"/>
      <dgm:spPr/>
    </dgm:pt>
    <dgm:pt modelId="{5DA0E533-CAD7-4035-98E0-2C6162422559}" type="pres">
      <dgm:prSet presAssocID="{A9FCE1E2-A8BD-4327-9C56-5B0EC5AB923A}" presName="hierChild2" presStyleCnt="0"/>
      <dgm:spPr/>
    </dgm:pt>
    <dgm:pt modelId="{7DB53A98-811C-40D7-8429-72195CD649C5}" type="pres">
      <dgm:prSet presAssocID="{1B239B5C-CBF0-4DE8-9BB1-17CC854058D8}" presName="Name64" presStyleLbl="parChTrans1D2" presStyleIdx="2" presStyleCnt="4"/>
      <dgm:spPr/>
    </dgm:pt>
    <dgm:pt modelId="{2F463074-6067-4ADA-B4BD-71625C7E6B7D}" type="pres">
      <dgm:prSet presAssocID="{EEAEF59C-F638-423B-B9E3-EE2B030748C8}" presName="hierRoot2" presStyleCnt="0">
        <dgm:presLayoutVars>
          <dgm:hierBranch val="init"/>
        </dgm:presLayoutVars>
      </dgm:prSet>
      <dgm:spPr/>
    </dgm:pt>
    <dgm:pt modelId="{993CAC62-5935-4E9B-8C80-3EAF2D55E6A4}" type="pres">
      <dgm:prSet presAssocID="{EEAEF59C-F638-423B-B9E3-EE2B030748C8}" presName="rootComposite" presStyleCnt="0"/>
      <dgm:spPr/>
    </dgm:pt>
    <dgm:pt modelId="{EB2E7AC0-3F04-47AE-8C89-37BD51D44095}" type="pres">
      <dgm:prSet presAssocID="{EEAEF59C-F638-423B-B9E3-EE2B030748C8}" presName="rootText" presStyleLbl="node2" presStyleIdx="2" presStyleCnt="4" custScaleX="192486">
        <dgm:presLayoutVars>
          <dgm:chPref val="3"/>
        </dgm:presLayoutVars>
      </dgm:prSet>
      <dgm:spPr>
        <a:prstGeom prst="roundRect">
          <a:avLst/>
        </a:prstGeom>
      </dgm:spPr>
    </dgm:pt>
    <dgm:pt modelId="{0B60C322-B1B9-40E3-8762-248D8A6964A3}" type="pres">
      <dgm:prSet presAssocID="{EEAEF59C-F638-423B-B9E3-EE2B030748C8}" presName="rootConnector" presStyleLbl="node2" presStyleIdx="2" presStyleCnt="4"/>
      <dgm:spPr/>
    </dgm:pt>
    <dgm:pt modelId="{F1C36798-B788-41FB-B79A-987A0F686CDF}" type="pres">
      <dgm:prSet presAssocID="{EEAEF59C-F638-423B-B9E3-EE2B030748C8}" presName="hierChild4" presStyleCnt="0"/>
      <dgm:spPr/>
    </dgm:pt>
    <dgm:pt modelId="{A86B16B7-AA54-42F3-8A36-852F667F517C}" type="pres">
      <dgm:prSet presAssocID="{EEAEF59C-F638-423B-B9E3-EE2B030748C8}" presName="hierChild5" presStyleCnt="0"/>
      <dgm:spPr/>
    </dgm:pt>
    <dgm:pt modelId="{146C29D3-5862-4340-88DF-E03192F0FB41}" type="pres">
      <dgm:prSet presAssocID="{A9FCE1E2-A8BD-4327-9C56-5B0EC5AB923A}" presName="hierChild3" presStyleCnt="0"/>
      <dgm:spPr/>
    </dgm:pt>
    <dgm:pt modelId="{11D9CED1-9725-4353-BC13-7944D674350B}" type="pres">
      <dgm:prSet presAssocID="{8F7414A1-FD23-4E07-AA06-398F159E1CD7}" presName="hierRoot1" presStyleCnt="0">
        <dgm:presLayoutVars>
          <dgm:hierBranch val="init"/>
        </dgm:presLayoutVars>
      </dgm:prSet>
      <dgm:spPr/>
    </dgm:pt>
    <dgm:pt modelId="{09241971-B63E-488F-BBA1-BE72278A62AF}" type="pres">
      <dgm:prSet presAssocID="{8F7414A1-FD23-4E07-AA06-398F159E1CD7}" presName="rootComposite1" presStyleCnt="0"/>
      <dgm:spPr/>
    </dgm:pt>
    <dgm:pt modelId="{D437BB9B-CE62-4CE3-866F-26ABC03D4DA2}" type="pres">
      <dgm:prSet presAssocID="{8F7414A1-FD23-4E07-AA06-398F159E1CD7}" presName="rootText1" presStyleLbl="node0" presStyleIdx="3" presStyleCnt="4" custScaleX="51925" custScaleY="64761" custLinFactNeighborX="-9142">
        <dgm:presLayoutVars>
          <dgm:chPref val="3"/>
        </dgm:presLayoutVars>
      </dgm:prSet>
      <dgm:spPr>
        <a:prstGeom prst="roundRect">
          <a:avLst/>
        </a:prstGeom>
      </dgm:spPr>
    </dgm:pt>
    <dgm:pt modelId="{75B9D950-252D-4F74-9AF8-5C839CBC87CC}" type="pres">
      <dgm:prSet presAssocID="{8F7414A1-FD23-4E07-AA06-398F159E1CD7}" presName="rootConnector1" presStyleLbl="node1" presStyleIdx="0" presStyleCnt="0"/>
      <dgm:spPr/>
    </dgm:pt>
    <dgm:pt modelId="{40568B23-734C-420B-91DA-463D7695CDB7}" type="pres">
      <dgm:prSet presAssocID="{8F7414A1-FD23-4E07-AA06-398F159E1CD7}" presName="hierChild2" presStyleCnt="0"/>
      <dgm:spPr/>
    </dgm:pt>
    <dgm:pt modelId="{A164FCD9-C66C-4339-8ECB-2311E4F324F5}" type="pres">
      <dgm:prSet presAssocID="{7115EDD0-3792-4823-9F99-2198A07CBB92}" presName="Name64" presStyleLbl="parChTrans1D2" presStyleIdx="3" presStyleCnt="4"/>
      <dgm:spPr/>
    </dgm:pt>
    <dgm:pt modelId="{499E83D9-40D6-4C28-A49E-4C23A1F631B7}" type="pres">
      <dgm:prSet presAssocID="{1FAED295-D70F-47B8-94C6-496F0540F556}" presName="hierRoot2" presStyleCnt="0">
        <dgm:presLayoutVars>
          <dgm:hierBranch val="init"/>
        </dgm:presLayoutVars>
      </dgm:prSet>
      <dgm:spPr/>
    </dgm:pt>
    <dgm:pt modelId="{F0D24E07-B6A7-4A80-ABEC-1C82EAA8E7FD}" type="pres">
      <dgm:prSet presAssocID="{1FAED295-D70F-47B8-94C6-496F0540F556}" presName="rootComposite" presStyleCnt="0"/>
      <dgm:spPr/>
    </dgm:pt>
    <dgm:pt modelId="{7BF65756-1113-4959-BD29-2BA80C215706}" type="pres">
      <dgm:prSet presAssocID="{1FAED295-D70F-47B8-94C6-496F0540F556}" presName="rootText" presStyleLbl="node2" presStyleIdx="3" presStyleCnt="4" custScaleX="192486">
        <dgm:presLayoutVars>
          <dgm:chPref val="3"/>
        </dgm:presLayoutVars>
      </dgm:prSet>
      <dgm:spPr>
        <a:prstGeom prst="roundRect">
          <a:avLst/>
        </a:prstGeom>
      </dgm:spPr>
    </dgm:pt>
    <dgm:pt modelId="{B5DC6062-AB03-47FE-A34C-CFB176E3B9DB}" type="pres">
      <dgm:prSet presAssocID="{1FAED295-D70F-47B8-94C6-496F0540F556}" presName="rootConnector" presStyleLbl="node2" presStyleIdx="3" presStyleCnt="4"/>
      <dgm:spPr/>
    </dgm:pt>
    <dgm:pt modelId="{E1AB4C4A-E45B-4C7E-B778-DE1D2CAB3F14}" type="pres">
      <dgm:prSet presAssocID="{1FAED295-D70F-47B8-94C6-496F0540F556}" presName="hierChild4" presStyleCnt="0"/>
      <dgm:spPr/>
    </dgm:pt>
    <dgm:pt modelId="{92B3DA68-C1AC-4B5E-AC15-579F44AD6597}" type="pres">
      <dgm:prSet presAssocID="{1FAED295-D70F-47B8-94C6-496F0540F556}" presName="hierChild5" presStyleCnt="0"/>
      <dgm:spPr/>
    </dgm:pt>
    <dgm:pt modelId="{1268D107-8CFD-4AB8-A325-DF7E9C553A1E}" type="pres">
      <dgm:prSet presAssocID="{8F7414A1-FD23-4E07-AA06-398F159E1CD7}" presName="hierChild3" presStyleCnt="0"/>
      <dgm:spPr/>
    </dgm:pt>
  </dgm:ptLst>
  <dgm:cxnLst>
    <dgm:cxn modelId="{A07BB901-2456-4ADE-9700-68EE0BF15E0D}" type="presOf" srcId="{1FAED295-D70F-47B8-94C6-496F0540F556}" destId="{7BF65756-1113-4959-BD29-2BA80C215706}" srcOrd="0" destOrd="0" presId="urn:microsoft.com/office/officeart/2009/3/layout/HorizontalOrganizationChart"/>
    <dgm:cxn modelId="{B27C1C09-9E9E-4A54-924E-603542D1F52F}" type="presOf" srcId="{54F525DC-0D89-40DC-B26F-D532911DA07F}" destId="{5BBDF664-C68B-4258-B514-4D3A1FE0F619}" srcOrd="0" destOrd="0" presId="urn:microsoft.com/office/officeart/2009/3/layout/HorizontalOrganizationChart"/>
    <dgm:cxn modelId="{ECA9B60A-AC4C-4765-B555-F0A2BE46733F}" type="presOf" srcId="{6487683B-8734-4968-8D74-C6FE9EC1BA3F}" destId="{05621328-B198-4CDF-ACEA-AAF15681D270}" srcOrd="0" destOrd="0" presId="urn:microsoft.com/office/officeart/2009/3/layout/HorizontalOrganizationChart"/>
    <dgm:cxn modelId="{B941F20C-1612-433C-A0CC-AEC179E89EB5}" srcId="{331FE644-89E3-4D1A-AFA1-3FC51E2FD4AD}" destId="{A9FCE1E2-A8BD-4327-9C56-5B0EC5AB923A}" srcOrd="2" destOrd="0" parTransId="{F9169E1F-C890-4EE5-96BB-C722197B54D8}" sibTransId="{6D2ADCC2-D8DD-4BE9-A07E-6C934D456C1E}"/>
    <dgm:cxn modelId="{DF11B714-A75B-4C99-B4FA-489EE2D57159}" srcId="{A9FCE1E2-A8BD-4327-9C56-5B0EC5AB923A}" destId="{EEAEF59C-F638-423B-B9E3-EE2B030748C8}" srcOrd="0" destOrd="0" parTransId="{1B239B5C-CBF0-4DE8-9BB1-17CC854058D8}" sibTransId="{14E73F68-5562-4954-936E-040041779FB9}"/>
    <dgm:cxn modelId="{ADCDF219-6ECA-4C88-8147-AB289EBBDCF9}" srcId="{54F525DC-0D89-40DC-B26F-D532911DA07F}" destId="{63C6508E-E7F2-438D-A758-E01B262CE415}" srcOrd="0" destOrd="0" parTransId="{6BB7A95C-4C2C-482D-B34F-3CD928CE0D55}" sibTransId="{D38600BA-ED67-4EA9-9C38-646E8BCB70F8}"/>
    <dgm:cxn modelId="{E92C1B27-1B02-45CE-BBD6-126FAE4CF48C}" srcId="{8F7414A1-FD23-4E07-AA06-398F159E1CD7}" destId="{1FAED295-D70F-47B8-94C6-496F0540F556}" srcOrd="0" destOrd="0" parTransId="{7115EDD0-3792-4823-9F99-2198A07CBB92}" sibTransId="{55596E4D-3271-4CEE-AC92-DC83C5C1C212}"/>
    <dgm:cxn modelId="{13083930-BAB2-416F-A2F7-85D0BAE626BC}" type="presOf" srcId="{63C6508E-E7F2-438D-A758-E01B262CE415}" destId="{A875815B-B6A3-492E-AC63-5499D7DD0413}" srcOrd="0" destOrd="0" presId="urn:microsoft.com/office/officeart/2009/3/layout/HorizontalOrganizationChart"/>
    <dgm:cxn modelId="{6162C232-C8CC-4EF4-9115-E69DDE0F1AE8}" type="presOf" srcId="{BC1A5FC1-7250-4C6F-9F69-81A5D3A24A1C}" destId="{6B085F4B-C192-4557-B7E2-0AC028A80506}" srcOrd="0" destOrd="0" presId="urn:microsoft.com/office/officeart/2009/3/layout/HorizontalOrganizationChart"/>
    <dgm:cxn modelId="{E9FE9C34-B69E-4D8C-802F-A0F5743E4723}" srcId="{331FE644-89E3-4D1A-AFA1-3FC51E2FD4AD}" destId="{54F525DC-0D89-40DC-B26F-D532911DA07F}" srcOrd="0" destOrd="0" parTransId="{10EC30B9-52EB-446F-ADEC-26305A528416}" sibTransId="{2B5FDEC5-EF1E-4244-B54F-EEF85499BE10}"/>
    <dgm:cxn modelId="{0210FF5F-0B9E-4367-A03B-FE2B762E53E4}" type="presOf" srcId="{EEAEF59C-F638-423B-B9E3-EE2B030748C8}" destId="{EB2E7AC0-3F04-47AE-8C89-37BD51D44095}" srcOrd="0" destOrd="0" presId="urn:microsoft.com/office/officeart/2009/3/layout/HorizontalOrganizationChart"/>
    <dgm:cxn modelId="{301B6154-77DA-4EE1-83CD-D13625F0C2F4}" type="presOf" srcId="{8F7414A1-FD23-4E07-AA06-398F159E1CD7}" destId="{75B9D950-252D-4F74-9AF8-5C839CBC87CC}" srcOrd="1" destOrd="0" presId="urn:microsoft.com/office/officeart/2009/3/layout/HorizontalOrganizationChart"/>
    <dgm:cxn modelId="{914CAE7E-6549-48E6-9B31-F14E9E109429}" type="presOf" srcId="{8F7414A1-FD23-4E07-AA06-398F159E1CD7}" destId="{D437BB9B-CE62-4CE3-866F-26ABC03D4DA2}" srcOrd="0" destOrd="0" presId="urn:microsoft.com/office/officeart/2009/3/layout/HorizontalOrganizationChart"/>
    <dgm:cxn modelId="{12A37A83-FF5C-4BF1-982F-C4EEC3985AF9}" type="presOf" srcId="{A9FCE1E2-A8BD-4327-9C56-5B0EC5AB923A}" destId="{B3CBC816-A41A-44A6-A54D-484D5DD05F17}" srcOrd="0" destOrd="0" presId="urn:microsoft.com/office/officeart/2009/3/layout/HorizontalOrganizationChart"/>
    <dgm:cxn modelId="{6F034087-61BC-4DC7-8D5B-33AC1BECE80D}" type="presOf" srcId="{6BB7A95C-4C2C-482D-B34F-3CD928CE0D55}" destId="{B8C7BF46-9A7B-410E-9B13-40160186CC23}" srcOrd="0" destOrd="0" presId="urn:microsoft.com/office/officeart/2009/3/layout/HorizontalOrganizationChart"/>
    <dgm:cxn modelId="{3512BA88-D299-45D8-8E1D-9F4DF14BFA45}" type="presOf" srcId="{A9FCE1E2-A8BD-4327-9C56-5B0EC5AB923A}" destId="{F1F49575-E4B2-4E90-86CC-A83367ED3F43}" srcOrd="1" destOrd="0" presId="urn:microsoft.com/office/officeart/2009/3/layout/HorizontalOrganizationChart"/>
    <dgm:cxn modelId="{7F9ECD8B-143B-44AD-9AC7-E1CF287C3E46}" type="presOf" srcId="{FD125053-1145-4EAC-AC71-3BB52C268F78}" destId="{E355069D-88C2-493D-BD20-5F2DDF064F59}" srcOrd="1" destOrd="0" presId="urn:microsoft.com/office/officeart/2009/3/layout/HorizontalOrganizationChart"/>
    <dgm:cxn modelId="{10A1B38F-6431-4C5D-8939-A60CAE1D477B}" type="presOf" srcId="{331FE644-89E3-4D1A-AFA1-3FC51E2FD4AD}" destId="{32E8840C-03FA-4261-99A8-AD2098363E4E}" srcOrd="0" destOrd="0" presId="urn:microsoft.com/office/officeart/2009/3/layout/HorizontalOrganizationChart"/>
    <dgm:cxn modelId="{8F9A4395-1335-4DA9-9B67-56964BECC3BC}" type="presOf" srcId="{1B239B5C-CBF0-4DE8-9BB1-17CC854058D8}" destId="{7DB53A98-811C-40D7-8429-72195CD649C5}" srcOrd="0" destOrd="0" presId="urn:microsoft.com/office/officeart/2009/3/layout/HorizontalOrganizationChart"/>
    <dgm:cxn modelId="{2F3D5999-E52D-42A9-8FDC-616DF293A162}" type="presOf" srcId="{1FAED295-D70F-47B8-94C6-496F0540F556}" destId="{B5DC6062-AB03-47FE-A34C-CFB176E3B9DB}" srcOrd="1" destOrd="0" presId="urn:microsoft.com/office/officeart/2009/3/layout/HorizontalOrganizationChart"/>
    <dgm:cxn modelId="{4FDB079E-D207-4C1D-BA36-8B07F2C69CD7}" type="presOf" srcId="{6487683B-8734-4968-8D74-C6FE9EC1BA3F}" destId="{A53A09A6-0276-4F1B-85A9-F1A6A588BF35}" srcOrd="1" destOrd="0" presId="urn:microsoft.com/office/officeart/2009/3/layout/HorizontalOrganizationChart"/>
    <dgm:cxn modelId="{4E58DFA1-0C4A-467F-BB75-D4CDDB10F02A}" type="presOf" srcId="{54F525DC-0D89-40DC-B26F-D532911DA07F}" destId="{1EF7776C-B648-4D41-88F0-5E96AF7373AC}" srcOrd="1" destOrd="0" presId="urn:microsoft.com/office/officeart/2009/3/layout/HorizontalOrganizationChart"/>
    <dgm:cxn modelId="{B8431BB6-D51A-4973-A887-A2B436419479}" type="presOf" srcId="{63C6508E-E7F2-438D-A758-E01B262CE415}" destId="{0C7A40B0-274E-4E3D-A3A6-A172C362CB2D}" srcOrd="1" destOrd="0" presId="urn:microsoft.com/office/officeart/2009/3/layout/HorizontalOrganizationChart"/>
    <dgm:cxn modelId="{19475AC6-9998-428D-BFDB-3A854842D933}" srcId="{FD125053-1145-4EAC-AC71-3BB52C268F78}" destId="{6487683B-8734-4968-8D74-C6FE9EC1BA3F}" srcOrd="0" destOrd="0" parTransId="{BC1A5FC1-7250-4C6F-9F69-81A5D3A24A1C}" sibTransId="{F30DB7E0-936A-4ECA-AE62-C70A7CA3B582}"/>
    <dgm:cxn modelId="{5B9512C7-1435-435D-A3E2-9F1D3281FE5E}" type="presOf" srcId="{7115EDD0-3792-4823-9F99-2198A07CBB92}" destId="{A164FCD9-C66C-4339-8ECB-2311E4F324F5}" srcOrd="0" destOrd="0" presId="urn:microsoft.com/office/officeart/2009/3/layout/HorizontalOrganizationChart"/>
    <dgm:cxn modelId="{5591C8C7-7B72-4D40-8AD5-C35957ECFABE}" srcId="{331FE644-89E3-4D1A-AFA1-3FC51E2FD4AD}" destId="{FD125053-1145-4EAC-AC71-3BB52C268F78}" srcOrd="1" destOrd="0" parTransId="{0386A0DA-2E41-4021-8EEB-CA352EB1D966}" sibTransId="{AC9FDFBE-D116-4894-B07A-3D0856EDFB5F}"/>
    <dgm:cxn modelId="{653961D9-979E-465F-AA73-D62F2CD0CCC8}" type="presOf" srcId="{FD125053-1145-4EAC-AC71-3BB52C268F78}" destId="{40ACE7E2-13E1-4F35-AF73-560C82C2FD0F}" srcOrd="0" destOrd="0" presId="urn:microsoft.com/office/officeart/2009/3/layout/HorizontalOrganizationChart"/>
    <dgm:cxn modelId="{4F96D3F3-3E84-41F8-B88F-EC4E9D1C9A37}" type="presOf" srcId="{EEAEF59C-F638-423B-B9E3-EE2B030748C8}" destId="{0B60C322-B1B9-40E3-8762-248D8A6964A3}" srcOrd="1" destOrd="0" presId="urn:microsoft.com/office/officeart/2009/3/layout/HorizontalOrganizationChart"/>
    <dgm:cxn modelId="{C888E1F6-A6BF-419C-A819-325AC4594C34}" srcId="{331FE644-89E3-4D1A-AFA1-3FC51E2FD4AD}" destId="{8F7414A1-FD23-4E07-AA06-398F159E1CD7}" srcOrd="3" destOrd="0" parTransId="{B9DBC8C0-86FF-4B2F-8666-61F25704ED70}" sibTransId="{A3CD086D-5DF8-490E-AD04-05BAB95A3A52}"/>
    <dgm:cxn modelId="{0CA1B459-A60D-4EC3-9B10-AC28E15DBE2F}" type="presParOf" srcId="{32E8840C-03FA-4261-99A8-AD2098363E4E}" destId="{9E1ED071-F0DF-4241-AE3E-F7AD2E333765}" srcOrd="0" destOrd="0" presId="urn:microsoft.com/office/officeart/2009/3/layout/HorizontalOrganizationChart"/>
    <dgm:cxn modelId="{69BF616F-525A-45DF-8FC7-D421592B9F4D}" type="presParOf" srcId="{9E1ED071-F0DF-4241-AE3E-F7AD2E333765}" destId="{4040DFED-93D4-456F-BCD6-2B7AD55F5C73}" srcOrd="0" destOrd="0" presId="urn:microsoft.com/office/officeart/2009/3/layout/HorizontalOrganizationChart"/>
    <dgm:cxn modelId="{1C68462F-5206-4D62-BF2A-E7AD59B3D479}" type="presParOf" srcId="{4040DFED-93D4-456F-BCD6-2B7AD55F5C73}" destId="{5BBDF664-C68B-4258-B514-4D3A1FE0F619}" srcOrd="0" destOrd="0" presId="urn:microsoft.com/office/officeart/2009/3/layout/HorizontalOrganizationChart"/>
    <dgm:cxn modelId="{333638C2-90C7-4A51-8B7B-56A1D1BEA59D}" type="presParOf" srcId="{4040DFED-93D4-456F-BCD6-2B7AD55F5C73}" destId="{1EF7776C-B648-4D41-88F0-5E96AF7373AC}" srcOrd="1" destOrd="0" presId="urn:microsoft.com/office/officeart/2009/3/layout/HorizontalOrganizationChart"/>
    <dgm:cxn modelId="{C4DE0565-D500-4CB1-8A6E-32764CA817F8}" type="presParOf" srcId="{9E1ED071-F0DF-4241-AE3E-F7AD2E333765}" destId="{92215797-9F79-46FA-B92A-A516EF919B1F}" srcOrd="1" destOrd="0" presId="urn:microsoft.com/office/officeart/2009/3/layout/HorizontalOrganizationChart"/>
    <dgm:cxn modelId="{96B2A66C-46F1-4856-8B95-A4AED947E1D0}" type="presParOf" srcId="{92215797-9F79-46FA-B92A-A516EF919B1F}" destId="{B8C7BF46-9A7B-410E-9B13-40160186CC23}" srcOrd="0" destOrd="0" presId="urn:microsoft.com/office/officeart/2009/3/layout/HorizontalOrganizationChart"/>
    <dgm:cxn modelId="{CFA51479-021E-4D3A-AEF4-CF700291D6FA}" type="presParOf" srcId="{92215797-9F79-46FA-B92A-A516EF919B1F}" destId="{D2D109BE-E6B4-48D0-A5AA-E980D637063B}" srcOrd="1" destOrd="0" presId="urn:microsoft.com/office/officeart/2009/3/layout/HorizontalOrganizationChart"/>
    <dgm:cxn modelId="{D2D94537-8841-41BE-8904-76D798DA7F2D}" type="presParOf" srcId="{D2D109BE-E6B4-48D0-A5AA-E980D637063B}" destId="{81863757-5D8E-4A61-AC09-93B371E347A3}" srcOrd="0" destOrd="0" presId="urn:microsoft.com/office/officeart/2009/3/layout/HorizontalOrganizationChart"/>
    <dgm:cxn modelId="{E543A48C-EE43-4040-A05D-728B7A5F3811}" type="presParOf" srcId="{81863757-5D8E-4A61-AC09-93B371E347A3}" destId="{A875815B-B6A3-492E-AC63-5499D7DD0413}" srcOrd="0" destOrd="0" presId="urn:microsoft.com/office/officeart/2009/3/layout/HorizontalOrganizationChart"/>
    <dgm:cxn modelId="{30B19707-E943-4364-A255-C9BAA00B9F84}" type="presParOf" srcId="{81863757-5D8E-4A61-AC09-93B371E347A3}" destId="{0C7A40B0-274E-4E3D-A3A6-A172C362CB2D}" srcOrd="1" destOrd="0" presId="urn:microsoft.com/office/officeart/2009/3/layout/HorizontalOrganizationChart"/>
    <dgm:cxn modelId="{F9208F4B-B0C7-4760-9FBA-E234464B9496}" type="presParOf" srcId="{D2D109BE-E6B4-48D0-A5AA-E980D637063B}" destId="{B3F8AD13-969A-4622-95CF-202FDE0D70FD}" srcOrd="1" destOrd="0" presId="urn:microsoft.com/office/officeart/2009/3/layout/HorizontalOrganizationChart"/>
    <dgm:cxn modelId="{8747A467-BC32-4B4F-A68D-5706FC518F88}" type="presParOf" srcId="{D2D109BE-E6B4-48D0-A5AA-E980D637063B}" destId="{F636794A-B8CD-4439-B73F-2A8CDFD40135}" srcOrd="2" destOrd="0" presId="urn:microsoft.com/office/officeart/2009/3/layout/HorizontalOrganizationChart"/>
    <dgm:cxn modelId="{39F3B81D-8881-414B-BB42-BD5F207BA162}" type="presParOf" srcId="{9E1ED071-F0DF-4241-AE3E-F7AD2E333765}" destId="{2E5374A2-B8E1-426F-A082-99B046D81921}" srcOrd="2" destOrd="0" presId="urn:microsoft.com/office/officeart/2009/3/layout/HorizontalOrganizationChart"/>
    <dgm:cxn modelId="{2CF6B7C9-8A2C-462C-9C1F-420E068E3C3C}" type="presParOf" srcId="{32E8840C-03FA-4261-99A8-AD2098363E4E}" destId="{6F5C00EA-02A0-491A-924C-84A1588EB6D6}" srcOrd="1" destOrd="0" presId="urn:microsoft.com/office/officeart/2009/3/layout/HorizontalOrganizationChart"/>
    <dgm:cxn modelId="{5BBD633B-1581-4AEA-A79F-D8950B7AFC37}" type="presParOf" srcId="{6F5C00EA-02A0-491A-924C-84A1588EB6D6}" destId="{30DD53E6-0ED0-4C02-9CA8-A70A17B487BB}" srcOrd="0" destOrd="0" presId="urn:microsoft.com/office/officeart/2009/3/layout/HorizontalOrganizationChart"/>
    <dgm:cxn modelId="{005101B6-F69C-4C80-BC87-419F2FAF6948}" type="presParOf" srcId="{30DD53E6-0ED0-4C02-9CA8-A70A17B487BB}" destId="{40ACE7E2-13E1-4F35-AF73-560C82C2FD0F}" srcOrd="0" destOrd="0" presId="urn:microsoft.com/office/officeart/2009/3/layout/HorizontalOrganizationChart"/>
    <dgm:cxn modelId="{59494336-2A59-4CE8-9B4E-EAA0D98B836A}" type="presParOf" srcId="{30DD53E6-0ED0-4C02-9CA8-A70A17B487BB}" destId="{E355069D-88C2-493D-BD20-5F2DDF064F59}" srcOrd="1" destOrd="0" presId="urn:microsoft.com/office/officeart/2009/3/layout/HorizontalOrganizationChart"/>
    <dgm:cxn modelId="{D0CF6851-E121-45E1-9FB6-D0426363ECE1}" type="presParOf" srcId="{6F5C00EA-02A0-491A-924C-84A1588EB6D6}" destId="{92216A3B-6CD5-40F3-A2AF-512F0AD90940}" srcOrd="1" destOrd="0" presId="urn:microsoft.com/office/officeart/2009/3/layout/HorizontalOrganizationChart"/>
    <dgm:cxn modelId="{3B334B7C-B07A-4B51-A96D-6C2C98523B74}" type="presParOf" srcId="{92216A3B-6CD5-40F3-A2AF-512F0AD90940}" destId="{6B085F4B-C192-4557-B7E2-0AC028A80506}" srcOrd="0" destOrd="0" presId="urn:microsoft.com/office/officeart/2009/3/layout/HorizontalOrganizationChart"/>
    <dgm:cxn modelId="{41184EB5-D2C9-47AA-9676-DF0267EBF95C}" type="presParOf" srcId="{92216A3B-6CD5-40F3-A2AF-512F0AD90940}" destId="{7DD13A41-49F0-4D76-AB07-F89BD16B2A13}" srcOrd="1" destOrd="0" presId="urn:microsoft.com/office/officeart/2009/3/layout/HorizontalOrganizationChart"/>
    <dgm:cxn modelId="{3484D4DC-642A-4B59-9C5F-67256022F6F6}" type="presParOf" srcId="{7DD13A41-49F0-4D76-AB07-F89BD16B2A13}" destId="{26D19174-9AAF-423A-8EE1-76AB244F3716}" srcOrd="0" destOrd="0" presId="urn:microsoft.com/office/officeart/2009/3/layout/HorizontalOrganizationChart"/>
    <dgm:cxn modelId="{BC4C6BC1-7826-450C-B59C-9D990D68FDF9}" type="presParOf" srcId="{26D19174-9AAF-423A-8EE1-76AB244F3716}" destId="{05621328-B198-4CDF-ACEA-AAF15681D270}" srcOrd="0" destOrd="0" presId="urn:microsoft.com/office/officeart/2009/3/layout/HorizontalOrganizationChart"/>
    <dgm:cxn modelId="{ACDB7ADD-6F43-4D59-A137-219E334CD976}" type="presParOf" srcId="{26D19174-9AAF-423A-8EE1-76AB244F3716}" destId="{A53A09A6-0276-4F1B-85A9-F1A6A588BF35}" srcOrd="1" destOrd="0" presId="urn:microsoft.com/office/officeart/2009/3/layout/HorizontalOrganizationChart"/>
    <dgm:cxn modelId="{79724A86-CF88-45A2-916B-8B9B8F317E6C}" type="presParOf" srcId="{7DD13A41-49F0-4D76-AB07-F89BD16B2A13}" destId="{B3494A04-B3A4-476A-9111-C1AAB6E9A708}" srcOrd="1" destOrd="0" presId="urn:microsoft.com/office/officeart/2009/3/layout/HorizontalOrganizationChart"/>
    <dgm:cxn modelId="{89A4329D-1FF8-404C-9F64-63CA548BB983}" type="presParOf" srcId="{7DD13A41-49F0-4D76-AB07-F89BD16B2A13}" destId="{C14AD007-0AAC-4424-918B-E808A378FF95}" srcOrd="2" destOrd="0" presId="urn:microsoft.com/office/officeart/2009/3/layout/HorizontalOrganizationChart"/>
    <dgm:cxn modelId="{0B722BDB-9151-4780-90DD-0FE9D7F23DF9}" type="presParOf" srcId="{6F5C00EA-02A0-491A-924C-84A1588EB6D6}" destId="{937B70CD-A628-4EFC-A000-47374B3BD2A8}" srcOrd="2" destOrd="0" presId="urn:microsoft.com/office/officeart/2009/3/layout/HorizontalOrganizationChart"/>
    <dgm:cxn modelId="{43442528-EFFF-47A7-8BAA-1A09DE09B1C2}" type="presParOf" srcId="{32E8840C-03FA-4261-99A8-AD2098363E4E}" destId="{0F40E1C3-7E10-44E0-9D5F-06063FF9E98E}" srcOrd="2" destOrd="0" presId="urn:microsoft.com/office/officeart/2009/3/layout/HorizontalOrganizationChart"/>
    <dgm:cxn modelId="{DAD9815D-8D11-4CE2-B63B-1535019DA919}" type="presParOf" srcId="{0F40E1C3-7E10-44E0-9D5F-06063FF9E98E}" destId="{0120CC2B-3C29-42FB-B051-A9B859F3E354}" srcOrd="0" destOrd="0" presId="urn:microsoft.com/office/officeart/2009/3/layout/HorizontalOrganizationChart"/>
    <dgm:cxn modelId="{B40E1CB0-EA4A-4DBA-B443-1A1F1E340A14}" type="presParOf" srcId="{0120CC2B-3C29-42FB-B051-A9B859F3E354}" destId="{B3CBC816-A41A-44A6-A54D-484D5DD05F17}" srcOrd="0" destOrd="0" presId="urn:microsoft.com/office/officeart/2009/3/layout/HorizontalOrganizationChart"/>
    <dgm:cxn modelId="{42D07D7C-BCA7-4440-998A-A812639B0FAA}" type="presParOf" srcId="{0120CC2B-3C29-42FB-B051-A9B859F3E354}" destId="{F1F49575-E4B2-4E90-86CC-A83367ED3F43}" srcOrd="1" destOrd="0" presId="urn:microsoft.com/office/officeart/2009/3/layout/HorizontalOrganizationChart"/>
    <dgm:cxn modelId="{020F66C6-45B6-4871-A1C2-7FFB0C92B79F}" type="presParOf" srcId="{0F40E1C3-7E10-44E0-9D5F-06063FF9E98E}" destId="{5DA0E533-CAD7-4035-98E0-2C6162422559}" srcOrd="1" destOrd="0" presId="urn:microsoft.com/office/officeart/2009/3/layout/HorizontalOrganizationChart"/>
    <dgm:cxn modelId="{999BD950-161E-480E-8B53-E119C07844FE}" type="presParOf" srcId="{5DA0E533-CAD7-4035-98E0-2C6162422559}" destId="{7DB53A98-811C-40D7-8429-72195CD649C5}" srcOrd="0" destOrd="0" presId="urn:microsoft.com/office/officeart/2009/3/layout/HorizontalOrganizationChart"/>
    <dgm:cxn modelId="{3F85122C-DC90-4CE9-B9E8-D0E2484B8DE3}" type="presParOf" srcId="{5DA0E533-CAD7-4035-98E0-2C6162422559}" destId="{2F463074-6067-4ADA-B4BD-71625C7E6B7D}" srcOrd="1" destOrd="0" presId="urn:microsoft.com/office/officeart/2009/3/layout/HorizontalOrganizationChart"/>
    <dgm:cxn modelId="{34869B54-9FEE-4CE9-ACB3-EC5BECB981A9}" type="presParOf" srcId="{2F463074-6067-4ADA-B4BD-71625C7E6B7D}" destId="{993CAC62-5935-4E9B-8C80-3EAF2D55E6A4}" srcOrd="0" destOrd="0" presId="urn:microsoft.com/office/officeart/2009/3/layout/HorizontalOrganizationChart"/>
    <dgm:cxn modelId="{98F126E6-15BF-49CC-9CAB-C4CE02A03A7A}" type="presParOf" srcId="{993CAC62-5935-4E9B-8C80-3EAF2D55E6A4}" destId="{EB2E7AC0-3F04-47AE-8C89-37BD51D44095}" srcOrd="0" destOrd="0" presId="urn:microsoft.com/office/officeart/2009/3/layout/HorizontalOrganizationChart"/>
    <dgm:cxn modelId="{9A3AE415-4797-4C49-9FDC-CA1CE69D0A67}" type="presParOf" srcId="{993CAC62-5935-4E9B-8C80-3EAF2D55E6A4}" destId="{0B60C322-B1B9-40E3-8762-248D8A6964A3}" srcOrd="1" destOrd="0" presId="urn:microsoft.com/office/officeart/2009/3/layout/HorizontalOrganizationChart"/>
    <dgm:cxn modelId="{80E6B4CA-227D-4A21-93EE-C357090B478D}" type="presParOf" srcId="{2F463074-6067-4ADA-B4BD-71625C7E6B7D}" destId="{F1C36798-B788-41FB-B79A-987A0F686CDF}" srcOrd="1" destOrd="0" presId="urn:microsoft.com/office/officeart/2009/3/layout/HorizontalOrganizationChart"/>
    <dgm:cxn modelId="{ED613358-BD86-4208-A2F3-9489A4F79F7E}" type="presParOf" srcId="{2F463074-6067-4ADA-B4BD-71625C7E6B7D}" destId="{A86B16B7-AA54-42F3-8A36-852F667F517C}" srcOrd="2" destOrd="0" presId="urn:microsoft.com/office/officeart/2009/3/layout/HorizontalOrganizationChart"/>
    <dgm:cxn modelId="{0F3836C5-DFCD-4025-B101-5F85F1C2209E}" type="presParOf" srcId="{0F40E1C3-7E10-44E0-9D5F-06063FF9E98E}" destId="{146C29D3-5862-4340-88DF-E03192F0FB41}" srcOrd="2" destOrd="0" presId="urn:microsoft.com/office/officeart/2009/3/layout/HorizontalOrganizationChart"/>
    <dgm:cxn modelId="{A41042FE-9CAC-4318-A807-69877B2483B5}" type="presParOf" srcId="{32E8840C-03FA-4261-99A8-AD2098363E4E}" destId="{11D9CED1-9725-4353-BC13-7944D674350B}" srcOrd="3" destOrd="0" presId="urn:microsoft.com/office/officeart/2009/3/layout/HorizontalOrganizationChart"/>
    <dgm:cxn modelId="{65650D4D-AF14-4936-AD82-A9D1F6246C75}" type="presParOf" srcId="{11D9CED1-9725-4353-BC13-7944D674350B}" destId="{09241971-B63E-488F-BBA1-BE72278A62AF}" srcOrd="0" destOrd="0" presId="urn:microsoft.com/office/officeart/2009/3/layout/HorizontalOrganizationChart"/>
    <dgm:cxn modelId="{03D5EB72-E6AB-4C49-9EB8-21B6F8AB8267}" type="presParOf" srcId="{09241971-B63E-488F-BBA1-BE72278A62AF}" destId="{D437BB9B-CE62-4CE3-866F-26ABC03D4DA2}" srcOrd="0" destOrd="0" presId="urn:microsoft.com/office/officeart/2009/3/layout/HorizontalOrganizationChart"/>
    <dgm:cxn modelId="{4CC7820C-096E-4E0A-B787-FC4D3C9015BA}" type="presParOf" srcId="{09241971-B63E-488F-BBA1-BE72278A62AF}" destId="{75B9D950-252D-4F74-9AF8-5C839CBC87CC}" srcOrd="1" destOrd="0" presId="urn:microsoft.com/office/officeart/2009/3/layout/HorizontalOrganizationChart"/>
    <dgm:cxn modelId="{DCA18BEE-A9AF-40CC-9F3D-31D8A35E2397}" type="presParOf" srcId="{11D9CED1-9725-4353-BC13-7944D674350B}" destId="{40568B23-734C-420B-91DA-463D7695CDB7}" srcOrd="1" destOrd="0" presId="urn:microsoft.com/office/officeart/2009/3/layout/HorizontalOrganizationChart"/>
    <dgm:cxn modelId="{9489D48F-9447-49C6-892F-67B0A5B85B36}" type="presParOf" srcId="{40568B23-734C-420B-91DA-463D7695CDB7}" destId="{A164FCD9-C66C-4339-8ECB-2311E4F324F5}" srcOrd="0" destOrd="0" presId="urn:microsoft.com/office/officeart/2009/3/layout/HorizontalOrganizationChart"/>
    <dgm:cxn modelId="{013E9938-D9E8-4C09-8168-1F43A9D6A410}" type="presParOf" srcId="{40568B23-734C-420B-91DA-463D7695CDB7}" destId="{499E83D9-40D6-4C28-A49E-4C23A1F631B7}" srcOrd="1" destOrd="0" presId="urn:microsoft.com/office/officeart/2009/3/layout/HorizontalOrganizationChart"/>
    <dgm:cxn modelId="{2C36FDB4-DA49-480B-9411-B581C1DE6097}" type="presParOf" srcId="{499E83D9-40D6-4C28-A49E-4C23A1F631B7}" destId="{F0D24E07-B6A7-4A80-ABEC-1C82EAA8E7FD}" srcOrd="0" destOrd="0" presId="urn:microsoft.com/office/officeart/2009/3/layout/HorizontalOrganizationChart"/>
    <dgm:cxn modelId="{45B639C6-889E-4DB4-AE0D-565BDE0471EE}" type="presParOf" srcId="{F0D24E07-B6A7-4A80-ABEC-1C82EAA8E7FD}" destId="{7BF65756-1113-4959-BD29-2BA80C215706}" srcOrd="0" destOrd="0" presId="urn:microsoft.com/office/officeart/2009/3/layout/HorizontalOrganizationChart"/>
    <dgm:cxn modelId="{60BEAFDC-1B11-4D9A-89E6-D70EFEFE5DC5}" type="presParOf" srcId="{F0D24E07-B6A7-4A80-ABEC-1C82EAA8E7FD}" destId="{B5DC6062-AB03-47FE-A34C-CFB176E3B9DB}" srcOrd="1" destOrd="0" presId="urn:microsoft.com/office/officeart/2009/3/layout/HorizontalOrganizationChart"/>
    <dgm:cxn modelId="{37413BCD-F675-4C6E-8844-9C30ED3F88BD}" type="presParOf" srcId="{499E83D9-40D6-4C28-A49E-4C23A1F631B7}" destId="{E1AB4C4A-E45B-4C7E-B778-DE1D2CAB3F14}" srcOrd="1" destOrd="0" presId="urn:microsoft.com/office/officeart/2009/3/layout/HorizontalOrganizationChart"/>
    <dgm:cxn modelId="{4814E225-E97F-4C56-9DC6-264A7BEEEAEE}" type="presParOf" srcId="{499E83D9-40D6-4C28-A49E-4C23A1F631B7}" destId="{92B3DA68-C1AC-4B5E-AC15-579F44AD6597}" srcOrd="2" destOrd="0" presId="urn:microsoft.com/office/officeart/2009/3/layout/HorizontalOrganizationChart"/>
    <dgm:cxn modelId="{EE19B3CB-9638-420A-9FA1-AD0E094E6775}" type="presParOf" srcId="{11D9CED1-9725-4353-BC13-7944D674350B}" destId="{1268D107-8CFD-4AB8-A325-DF7E9C553A1E}"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4FCD9-C66C-4339-8ECB-2311E4F324F5}">
      <dsp:nvSpPr>
        <dsp:cNvPr id="0" name=""/>
        <dsp:cNvSpPr/>
      </dsp:nvSpPr>
      <dsp:spPr>
        <a:xfrm>
          <a:off x="2398494" y="5245322"/>
          <a:ext cx="1068307" cy="91440"/>
        </a:xfrm>
        <a:custGeom>
          <a:avLst/>
          <a:gdLst/>
          <a:ahLst/>
          <a:cxnLst/>
          <a:rect l="0" t="0" r="0" b="0"/>
          <a:pathLst>
            <a:path>
              <a:moveTo>
                <a:pt x="0" y="45720"/>
              </a:moveTo>
              <a:lnTo>
                <a:pt x="1068307" y="4572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7DB53A98-811C-40D7-8429-72195CD649C5}">
      <dsp:nvSpPr>
        <dsp:cNvPr id="0" name=""/>
        <dsp:cNvSpPr/>
      </dsp:nvSpPr>
      <dsp:spPr>
        <a:xfrm>
          <a:off x="2398494" y="3668998"/>
          <a:ext cx="1068307" cy="91440"/>
        </a:xfrm>
        <a:custGeom>
          <a:avLst/>
          <a:gdLst/>
          <a:ahLst/>
          <a:cxnLst/>
          <a:rect l="0" t="0" r="0" b="0"/>
          <a:pathLst>
            <a:path>
              <a:moveTo>
                <a:pt x="0" y="45720"/>
              </a:moveTo>
              <a:lnTo>
                <a:pt x="1068307" y="4572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6B085F4B-C192-4557-B7E2-0AC028A80506}">
      <dsp:nvSpPr>
        <dsp:cNvPr id="0" name=""/>
        <dsp:cNvSpPr/>
      </dsp:nvSpPr>
      <dsp:spPr>
        <a:xfrm>
          <a:off x="2383501" y="2083148"/>
          <a:ext cx="1084180" cy="91440"/>
        </a:xfrm>
        <a:custGeom>
          <a:avLst/>
          <a:gdLst/>
          <a:ahLst/>
          <a:cxnLst/>
          <a:rect l="0" t="0" r="0" b="0"/>
          <a:pathLst>
            <a:path>
              <a:moveTo>
                <a:pt x="0" y="45720"/>
              </a:moveTo>
              <a:lnTo>
                <a:pt x="717593" y="45720"/>
              </a:lnTo>
              <a:lnTo>
                <a:pt x="717593" y="55246"/>
              </a:lnTo>
              <a:lnTo>
                <a:pt x="1084180" y="55246"/>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B8C7BF46-9A7B-410E-9B13-40160186CC23}">
      <dsp:nvSpPr>
        <dsp:cNvPr id="0" name=""/>
        <dsp:cNvSpPr/>
      </dsp:nvSpPr>
      <dsp:spPr>
        <a:xfrm>
          <a:off x="2398494" y="516350"/>
          <a:ext cx="1068307" cy="91440"/>
        </a:xfrm>
        <a:custGeom>
          <a:avLst/>
          <a:gdLst/>
          <a:ahLst/>
          <a:cxnLst/>
          <a:rect l="0" t="0" r="0" b="0"/>
          <a:pathLst>
            <a:path>
              <a:moveTo>
                <a:pt x="0" y="45720"/>
              </a:moveTo>
              <a:lnTo>
                <a:pt x="1068307" y="4572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5BBDF664-C68B-4258-B514-4D3A1FE0F619}">
      <dsp:nvSpPr>
        <dsp:cNvPr id="0" name=""/>
        <dsp:cNvSpPr/>
      </dsp:nvSpPr>
      <dsp:spPr>
        <a:xfrm>
          <a:off x="494992" y="200027"/>
          <a:ext cx="1903502" cy="724086"/>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accent4"/>
              </a:solidFill>
              <a:latin typeface="Segoe UI Black" panose="020B0A02040204020203" pitchFamily="34" charset="0"/>
              <a:ea typeface="Segoe UI Black" panose="020B0A02040204020203" pitchFamily="34" charset="0"/>
            </a:rPr>
            <a:t>O</a:t>
          </a:r>
          <a:r>
            <a:rPr lang="en-IN" sz="1800" kern="1200" dirty="0">
              <a:latin typeface="Segoe UI Black" panose="020B0A02040204020203" pitchFamily="34" charset="0"/>
              <a:ea typeface="Segoe UI Black" panose="020B0A02040204020203" pitchFamily="34" charset="0"/>
            </a:rPr>
            <a:t>bjective</a:t>
          </a:r>
        </a:p>
      </dsp:txBody>
      <dsp:txXfrm>
        <a:off x="530339" y="235374"/>
        <a:ext cx="1832808" cy="653392"/>
      </dsp:txXfrm>
    </dsp:sp>
    <dsp:sp modelId="{A875815B-B6A3-492E-AC63-5499D7DD0413}">
      <dsp:nvSpPr>
        <dsp:cNvPr id="0" name=""/>
        <dsp:cNvSpPr/>
      </dsp:nvSpPr>
      <dsp:spPr>
        <a:xfrm>
          <a:off x="3466802" y="3025"/>
          <a:ext cx="7056285" cy="1118090"/>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Analyze weather data to identify trends, seasonal variations, and correlations, and create a Power BI dashboard for weather monitoring and analysis.</a:t>
          </a:r>
          <a:endParaRPr lang="en-IN" sz="1600" kern="1200" dirty="0">
            <a:latin typeface="Segoe UI Semilight" panose="020B0402040204020203" pitchFamily="34" charset="0"/>
            <a:cs typeface="Segoe UI Semilight" panose="020B0402040204020203" pitchFamily="34" charset="0"/>
          </a:endParaRPr>
        </a:p>
      </dsp:txBody>
      <dsp:txXfrm>
        <a:off x="3521383" y="57606"/>
        <a:ext cx="6947123" cy="1008928"/>
      </dsp:txXfrm>
    </dsp:sp>
    <dsp:sp modelId="{40ACE7E2-13E1-4F35-AF73-560C82C2FD0F}">
      <dsp:nvSpPr>
        <dsp:cNvPr id="0" name=""/>
        <dsp:cNvSpPr/>
      </dsp:nvSpPr>
      <dsp:spPr>
        <a:xfrm>
          <a:off x="479118" y="1767065"/>
          <a:ext cx="1904382" cy="723605"/>
        </a:xfrm>
        <a:prstGeom prst="roundRect">
          <a:avLst/>
        </a:prstGeom>
        <a:solidFill>
          <a:prstClr val="black">
            <a:alpha val="50000"/>
          </a:prst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accent4"/>
              </a:solidFill>
              <a:latin typeface="Segoe UI Black" panose="020B0A02040204020203" pitchFamily="34" charset="0"/>
              <a:ea typeface="Segoe UI Black" panose="020B0A02040204020203" pitchFamily="34" charset="0"/>
              <a:cs typeface="+mn-cs"/>
            </a:rPr>
            <a:t>G</a:t>
          </a:r>
          <a:r>
            <a:rPr lang="en-IN" sz="1800" kern="1200" dirty="0">
              <a:solidFill>
                <a:schemeClr val="tx1"/>
              </a:solidFill>
              <a:latin typeface="Segoe UI Black" panose="020B0A02040204020203" pitchFamily="34" charset="0"/>
              <a:ea typeface="Segoe UI Black" panose="020B0A02040204020203" pitchFamily="34" charset="0"/>
              <a:cs typeface="+mn-cs"/>
            </a:rPr>
            <a:t>oal</a:t>
          </a:r>
        </a:p>
      </dsp:txBody>
      <dsp:txXfrm>
        <a:off x="514441" y="1802388"/>
        <a:ext cx="1833736" cy="652959"/>
      </dsp:txXfrm>
    </dsp:sp>
    <dsp:sp modelId="{05621328-B198-4CDF-ACEA-AAF15681D270}">
      <dsp:nvSpPr>
        <dsp:cNvPr id="0" name=""/>
        <dsp:cNvSpPr/>
      </dsp:nvSpPr>
      <dsp:spPr>
        <a:xfrm>
          <a:off x="3467682" y="1579349"/>
          <a:ext cx="7055991" cy="1118090"/>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Utilize weather data analysis to enhance understanding of climate patterns, facilitating informed decision-making and resource allocation for various sectors.</a:t>
          </a:r>
          <a:endParaRPr lang="en-IN" sz="1600" kern="1200" dirty="0">
            <a:latin typeface="Segoe UI Semilight" panose="020B0402040204020203" pitchFamily="34" charset="0"/>
            <a:cs typeface="Segoe UI Semilight" panose="020B0402040204020203" pitchFamily="34" charset="0"/>
          </a:endParaRPr>
        </a:p>
      </dsp:txBody>
      <dsp:txXfrm>
        <a:off x="3522263" y="1633930"/>
        <a:ext cx="6946829" cy="1008928"/>
      </dsp:txXfrm>
    </dsp:sp>
    <dsp:sp modelId="{B3CBC816-A41A-44A6-A54D-484D5DD05F17}">
      <dsp:nvSpPr>
        <dsp:cNvPr id="0" name=""/>
        <dsp:cNvSpPr/>
      </dsp:nvSpPr>
      <dsp:spPr>
        <a:xfrm>
          <a:off x="494992" y="3352675"/>
          <a:ext cx="1903502" cy="724086"/>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accent4"/>
              </a:solidFill>
              <a:latin typeface="Segoe UI Black" panose="020B0A02040204020203" pitchFamily="34" charset="0"/>
              <a:ea typeface="Segoe UI Black" panose="020B0A02040204020203" pitchFamily="34" charset="0"/>
            </a:rPr>
            <a:t>I</a:t>
          </a:r>
          <a:r>
            <a:rPr lang="en-IN" sz="1800" kern="1200" dirty="0">
              <a:latin typeface="Segoe UI Black" panose="020B0A02040204020203" pitchFamily="34" charset="0"/>
              <a:ea typeface="Segoe UI Black" panose="020B0A02040204020203" pitchFamily="34" charset="0"/>
            </a:rPr>
            <a:t>nsights &amp; </a:t>
          </a:r>
          <a:r>
            <a:rPr lang="en-IN" sz="1800" kern="1200" dirty="0">
              <a:solidFill>
                <a:schemeClr val="accent4"/>
              </a:solidFill>
              <a:latin typeface="Segoe UI Black" panose="020B0A02040204020203" pitchFamily="34" charset="0"/>
              <a:ea typeface="Segoe UI Black" panose="020B0A02040204020203" pitchFamily="34" charset="0"/>
            </a:rPr>
            <a:t>F</a:t>
          </a:r>
          <a:r>
            <a:rPr lang="en-IN" sz="1800" kern="1200" dirty="0">
              <a:latin typeface="Segoe UI Black" panose="020B0A02040204020203" pitchFamily="34" charset="0"/>
              <a:ea typeface="Segoe UI Black" panose="020B0A02040204020203" pitchFamily="34" charset="0"/>
            </a:rPr>
            <a:t>indings</a:t>
          </a:r>
        </a:p>
      </dsp:txBody>
      <dsp:txXfrm>
        <a:off x="530339" y="3388022"/>
        <a:ext cx="1832808" cy="653392"/>
      </dsp:txXfrm>
    </dsp:sp>
    <dsp:sp modelId="{EB2E7AC0-3F04-47AE-8C89-37BD51D44095}">
      <dsp:nvSpPr>
        <dsp:cNvPr id="0" name=""/>
        <dsp:cNvSpPr/>
      </dsp:nvSpPr>
      <dsp:spPr>
        <a:xfrm>
          <a:off x="3466802" y="3155673"/>
          <a:ext cx="7056285" cy="1118090"/>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just" defTabSz="711200">
            <a:lnSpc>
              <a:spcPct val="90000"/>
            </a:lnSpc>
            <a:spcBef>
              <a:spcPct val="0"/>
            </a:spcBef>
            <a:spcAft>
              <a:spcPct val="35000"/>
            </a:spcAft>
            <a:buNone/>
          </a:pPr>
          <a:r>
            <a:rPr lang="en-US" sz="1600" kern="1200" dirty="0">
              <a:solidFill>
                <a:prstClr val="white"/>
              </a:solidFill>
              <a:latin typeface="Segoe UI Semilight" panose="020B0402040204020203" pitchFamily="34" charset="0"/>
              <a:ea typeface="+mn-ea"/>
              <a:cs typeface="Segoe UI Semilight" panose="020B0402040204020203" pitchFamily="34" charset="0"/>
            </a:rPr>
            <a:t>Insights and findings gleaned from weather data analysis include seasonal variations, correlations between weather attributes, and trends aiding predictive modeling for informed decision-making.</a:t>
          </a:r>
          <a:endParaRPr lang="en-IN" sz="1600" kern="1200" dirty="0">
            <a:solidFill>
              <a:prstClr val="white"/>
            </a:solidFill>
            <a:latin typeface="Segoe UI Semilight" panose="020B0402040204020203" pitchFamily="34" charset="0"/>
            <a:ea typeface="+mn-ea"/>
            <a:cs typeface="Segoe UI Semilight" panose="020B0402040204020203" pitchFamily="34" charset="0"/>
          </a:endParaRPr>
        </a:p>
      </dsp:txBody>
      <dsp:txXfrm>
        <a:off x="3521383" y="3210254"/>
        <a:ext cx="6947123" cy="1008928"/>
      </dsp:txXfrm>
    </dsp:sp>
    <dsp:sp modelId="{D437BB9B-CE62-4CE3-866F-26ABC03D4DA2}">
      <dsp:nvSpPr>
        <dsp:cNvPr id="0" name=""/>
        <dsp:cNvSpPr/>
      </dsp:nvSpPr>
      <dsp:spPr>
        <a:xfrm>
          <a:off x="494992" y="4928999"/>
          <a:ext cx="1903502" cy="724086"/>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accent4"/>
              </a:solidFill>
              <a:latin typeface="Segoe UI Black" panose="020B0A02040204020203" pitchFamily="34" charset="0"/>
              <a:ea typeface="Segoe UI Black" panose="020B0A02040204020203" pitchFamily="34" charset="0"/>
            </a:rPr>
            <a:t>R</a:t>
          </a:r>
          <a:r>
            <a:rPr lang="en-IN" sz="1800" kern="1200" dirty="0">
              <a:latin typeface="Segoe UI Black" panose="020B0A02040204020203" pitchFamily="34" charset="0"/>
              <a:ea typeface="Segoe UI Black" panose="020B0A02040204020203" pitchFamily="34" charset="0"/>
            </a:rPr>
            <a:t>eport &amp; </a:t>
          </a:r>
          <a:r>
            <a:rPr lang="en-IN" sz="1800" kern="1200" dirty="0">
              <a:solidFill>
                <a:schemeClr val="accent4"/>
              </a:solidFill>
              <a:latin typeface="Segoe UI Black" panose="020B0A02040204020203" pitchFamily="34" charset="0"/>
              <a:ea typeface="Segoe UI Black" panose="020B0A02040204020203" pitchFamily="34" charset="0"/>
            </a:rPr>
            <a:t>P</a:t>
          </a:r>
          <a:r>
            <a:rPr lang="en-IN" sz="1800" kern="1200" dirty="0">
              <a:latin typeface="Segoe UI Black" panose="020B0A02040204020203" pitchFamily="34" charset="0"/>
              <a:ea typeface="Segoe UI Black" panose="020B0A02040204020203" pitchFamily="34" charset="0"/>
            </a:rPr>
            <a:t>resentation</a:t>
          </a:r>
        </a:p>
      </dsp:txBody>
      <dsp:txXfrm>
        <a:off x="530339" y="4964346"/>
        <a:ext cx="1832808" cy="653392"/>
      </dsp:txXfrm>
    </dsp:sp>
    <dsp:sp modelId="{7BF65756-1113-4959-BD29-2BA80C215706}">
      <dsp:nvSpPr>
        <dsp:cNvPr id="0" name=""/>
        <dsp:cNvSpPr/>
      </dsp:nvSpPr>
      <dsp:spPr>
        <a:xfrm>
          <a:off x="3466802" y="4731997"/>
          <a:ext cx="7056285" cy="1118090"/>
        </a:xfrm>
        <a:prstGeom prst="roundRect">
          <a:avLst/>
        </a:prstGeom>
        <a:solidFill>
          <a:schemeClr val="bg1">
            <a:alpha val="5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Segoe UI Semilight" panose="020B0402040204020203" pitchFamily="34" charset="0"/>
              <a:ea typeface="+mn-ea"/>
              <a:cs typeface="Segoe UI Semilight" panose="020B0402040204020203" pitchFamily="34" charset="0"/>
            </a:rPr>
            <a:t>The report and presentation will showcase comprehensive weather analysis, seasonal trends, correlations, and predictive modeling insights, facilitating informed decision-making and strategic planning.</a:t>
          </a:r>
          <a:endParaRPr lang="en-IN" sz="1600" kern="1200" dirty="0">
            <a:solidFill>
              <a:prstClr val="white"/>
            </a:solidFill>
            <a:latin typeface="Segoe UI Semilight" panose="020B0402040204020203" pitchFamily="34" charset="0"/>
            <a:ea typeface="+mn-ea"/>
            <a:cs typeface="Segoe UI Semilight" panose="020B0402040204020203" pitchFamily="34" charset="0"/>
          </a:endParaRPr>
        </a:p>
      </dsp:txBody>
      <dsp:txXfrm>
        <a:off x="3521383" y="4786578"/>
        <a:ext cx="6947123" cy="100892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DFAB-B142-635B-63E5-55B0E0B302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190E4DC-986E-4C8F-E202-AD0E64491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EA61AE-9B92-19E8-76DA-A7026DD2137F}"/>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3CB2850A-8845-0232-CC29-3C6622CDCF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E74E86-585F-87F7-C37C-087BBF0884C1}"/>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528349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8C80-9996-A293-766D-EC5BD434B9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FAA6C0-4FC9-E8D8-DA19-3A9CB5D18A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BB2D21-7B4F-CA20-C9D8-75D1A6A071D3}"/>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781C8B84-0647-EAB6-DABB-8BC20106E5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6A21E5-6D5F-6B94-984D-260238C2D583}"/>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2359293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3B7CDF-09CB-8BBD-D139-3AC285C87F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F10C22-92B2-C8CE-F9EE-2714994421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E64B2C-3F0E-1F32-1A37-6A26FCDDC70B}"/>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B367B373-FD37-E55F-0784-C83A8FF06C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B88D5D-2455-CA46-8DF1-8258F0AD8BA5}"/>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383713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2917-410D-9198-94C0-A7125A36AD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DEA4C7-0FC8-F062-8C97-C9BA445C21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F1C7C7-D0C0-82A3-1579-547ED9AE345B}"/>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7B47A85D-A48D-86CA-D613-281E9F4038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25A5D1-E67D-23C3-4843-EAFF1E0D0202}"/>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232913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573A-66F8-7580-5E50-43DBA87125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A419A7-0C2E-AFA9-C5A2-BFE843F10F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2C12C9-C3FF-CE31-C1D6-822F40ED31FF}"/>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4E19E04C-B9A8-7605-1554-C2A9D32014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BE30DB-BD74-2D95-3E11-AC205730C2B7}"/>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3725421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1E28-B6D3-2F17-93D1-34B61CC23B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0BCF26-378D-7AC0-1FCF-CD0EC6207C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DABA412-E9CE-B9B2-7413-43A653FD55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BE58A7-E8D8-A523-8410-54C69746F645}"/>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6" name="Footer Placeholder 5">
            <a:extLst>
              <a:ext uri="{FF2B5EF4-FFF2-40B4-BE49-F238E27FC236}">
                <a16:creationId xmlns:a16="http://schemas.microsoft.com/office/drawing/2014/main" id="{DC2F6814-41F9-7E28-3061-9A3809F332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12463D-7A0C-741C-0FCC-4586DA5E315E}"/>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3925012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0ABF-32C8-8D2D-F069-5B4F34B72B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D979FF-9366-E960-C473-CBE506D6C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A1BD3F-0460-EB85-5D48-2D9CBA9803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68A4C2-0B01-FEFD-D19E-89D67D03B9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92E50A-6EF1-111B-1F73-91001A3BEC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CFC33C-65EC-61E9-D414-E914FC011FDA}"/>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8" name="Footer Placeholder 7">
            <a:extLst>
              <a:ext uri="{FF2B5EF4-FFF2-40B4-BE49-F238E27FC236}">
                <a16:creationId xmlns:a16="http://schemas.microsoft.com/office/drawing/2014/main" id="{F2D2997F-4EE2-2468-9C5F-E376529321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23F33E-FA99-2403-6B1E-1CBA660F4EDA}"/>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259618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FCEB-9015-5E5E-3C68-E154DA2CE9C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83F47C-DE7E-002D-ABAD-0C90A54A9BBE}"/>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4" name="Footer Placeholder 3">
            <a:extLst>
              <a:ext uri="{FF2B5EF4-FFF2-40B4-BE49-F238E27FC236}">
                <a16:creationId xmlns:a16="http://schemas.microsoft.com/office/drawing/2014/main" id="{FA448615-F418-B272-336E-55012E43E8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5D9AE6-9F20-FCA3-1726-7E71A0A6A0B3}"/>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177644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23AD9D-DF68-24BD-28FC-8D06C771AC5C}"/>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3" name="Footer Placeholder 2">
            <a:extLst>
              <a:ext uri="{FF2B5EF4-FFF2-40B4-BE49-F238E27FC236}">
                <a16:creationId xmlns:a16="http://schemas.microsoft.com/office/drawing/2014/main" id="{7FF0F391-E7D0-C846-2482-0DCCE6213E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08B8B5E-13F7-1637-D9AA-4466F695B772}"/>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1531770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736B8-C7AC-BC3C-EAE9-75DEB67CBF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4534BF-208A-DA13-D381-471B9D845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7AD4A0-9BAD-C3E9-CA8A-BEB00CDE3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604BE-82CE-0CFF-7573-ED69F28ECC4F}"/>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6" name="Footer Placeholder 5">
            <a:extLst>
              <a:ext uri="{FF2B5EF4-FFF2-40B4-BE49-F238E27FC236}">
                <a16:creationId xmlns:a16="http://schemas.microsoft.com/office/drawing/2014/main" id="{945B1EA2-C79A-B7FF-9797-F03E0DD8F3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E2D249-19E0-9193-6594-8A3030AE9E30}"/>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1311408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E97B-0318-0A3F-52C9-22CBB38DF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86717C5-D060-E15D-C8AD-2968F39A14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7215E46-C570-29EC-96E2-FB116B0F0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283C93-668E-8842-0C18-4485A4C13282}"/>
              </a:ext>
            </a:extLst>
          </p:cNvPr>
          <p:cNvSpPr>
            <a:spLocks noGrp="1"/>
          </p:cNvSpPr>
          <p:nvPr>
            <p:ph type="dt" sz="half" idx="10"/>
          </p:nvPr>
        </p:nvSpPr>
        <p:spPr/>
        <p:txBody>
          <a:bodyPr/>
          <a:lstStyle/>
          <a:p>
            <a:fld id="{5D0C289F-7B10-40FB-A03E-AF881CD03239}" type="datetimeFigureOut">
              <a:rPr lang="en-IN" smtClean="0"/>
              <a:t>26-03-2024</a:t>
            </a:fld>
            <a:endParaRPr lang="en-IN"/>
          </a:p>
        </p:txBody>
      </p:sp>
      <p:sp>
        <p:nvSpPr>
          <p:cNvPr id="6" name="Footer Placeholder 5">
            <a:extLst>
              <a:ext uri="{FF2B5EF4-FFF2-40B4-BE49-F238E27FC236}">
                <a16:creationId xmlns:a16="http://schemas.microsoft.com/office/drawing/2014/main" id="{82548132-7545-3E03-C9FB-F9BA59B294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BC3DB1-D93C-7A79-5E90-5DDB4DCFF2A7}"/>
              </a:ext>
            </a:extLst>
          </p:cNvPr>
          <p:cNvSpPr>
            <a:spLocks noGrp="1"/>
          </p:cNvSpPr>
          <p:nvPr>
            <p:ph type="sldNum" sz="quarter" idx="12"/>
          </p:nvPr>
        </p:nvSpPr>
        <p:spPr/>
        <p:txBody>
          <a:bodyPr/>
          <a:lstStyle/>
          <a:p>
            <a:fld id="{2031229C-4049-44D9-862C-16CE47715680}" type="slidenum">
              <a:rPr lang="en-IN" smtClean="0"/>
              <a:t>‹#›</a:t>
            </a:fld>
            <a:endParaRPr lang="en-IN"/>
          </a:p>
        </p:txBody>
      </p:sp>
    </p:spTree>
    <p:extLst>
      <p:ext uri="{BB962C8B-B14F-4D97-AF65-F5344CB8AC3E}">
        <p14:creationId xmlns:p14="http://schemas.microsoft.com/office/powerpoint/2010/main" val="3694244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5D4816-BF3D-E40E-D154-266F314915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5FE537-4FEE-F6AA-C972-52EF8E62A2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5EC558-8716-6E84-0376-556871355E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C289F-7B10-40FB-A03E-AF881CD03239}" type="datetimeFigureOut">
              <a:rPr lang="en-IN" smtClean="0"/>
              <a:t>26-03-2024</a:t>
            </a:fld>
            <a:endParaRPr lang="en-IN"/>
          </a:p>
        </p:txBody>
      </p:sp>
      <p:sp>
        <p:nvSpPr>
          <p:cNvPr id="5" name="Footer Placeholder 4">
            <a:extLst>
              <a:ext uri="{FF2B5EF4-FFF2-40B4-BE49-F238E27FC236}">
                <a16:creationId xmlns:a16="http://schemas.microsoft.com/office/drawing/2014/main" id="{53D34814-A394-B244-A24D-039FCA4078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D5EFCB-C50B-8C30-B368-7E84189B16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1229C-4049-44D9-862C-16CE47715680}" type="slidenum">
              <a:rPr lang="en-IN" smtClean="0"/>
              <a:t>‹#›</a:t>
            </a:fld>
            <a:endParaRPr lang="en-IN"/>
          </a:p>
        </p:txBody>
      </p:sp>
    </p:spTree>
    <p:extLst>
      <p:ext uri="{BB962C8B-B14F-4D97-AF65-F5344CB8AC3E}">
        <p14:creationId xmlns:p14="http://schemas.microsoft.com/office/powerpoint/2010/main" val="1710084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0.png"/><Relationship Id="rId7" Type="http://schemas.openxmlformats.org/officeDocument/2006/relationships/image" Target="../media/image12.svg"/><Relationship Id="rId12"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2.svg"/><Relationship Id="rId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0.png"/><Relationship Id="rId7" Type="http://schemas.openxmlformats.org/officeDocument/2006/relationships/image" Target="../media/image12.svg"/><Relationship Id="rId12"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2.svg"/><Relationship Id="rId5" Type="http://schemas.openxmlformats.org/officeDocument/2006/relationships/image" Target="../media/image10.sv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14.sv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12.svg"/><Relationship Id="rId12" Type="http://schemas.openxmlformats.org/officeDocument/2006/relationships/image" Target="../media/image28.pn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7.svg"/><Relationship Id="rId5" Type="http://schemas.openxmlformats.org/officeDocument/2006/relationships/image" Target="../media/image10.sv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8.pn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25.png"/><Relationship Id="rId5" Type="http://schemas.openxmlformats.org/officeDocument/2006/relationships/image" Target="../media/image11.png"/><Relationship Id="rId15" Type="http://schemas.openxmlformats.org/officeDocument/2006/relationships/image" Target="../media/image31.png"/><Relationship Id="rId10" Type="http://schemas.openxmlformats.org/officeDocument/2006/relationships/image" Target="../media/image27.svg"/><Relationship Id="rId4" Type="http://schemas.openxmlformats.org/officeDocument/2006/relationships/image" Target="../media/image10.svg"/><Relationship Id="rId9" Type="http://schemas.openxmlformats.org/officeDocument/2006/relationships/image" Target="../media/image26.pn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12.svg"/><Relationship Id="rId12" Type="http://schemas.openxmlformats.org/officeDocument/2006/relationships/image" Target="../media/image37.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36.svg"/><Relationship Id="rId5" Type="http://schemas.openxmlformats.org/officeDocument/2006/relationships/image" Target="../media/image10.sv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12.svg"/><Relationship Id="rId12" Type="http://schemas.openxmlformats.org/officeDocument/2006/relationships/image" Target="../media/image37.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36.svg"/><Relationship Id="rId5" Type="http://schemas.openxmlformats.org/officeDocument/2006/relationships/image" Target="../media/image10.sv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3.jp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F67EC6-EB3A-6B31-C085-CC08BA783DBB}"/>
              </a:ext>
            </a:extLst>
          </p:cNvPr>
          <p:cNvPicPr>
            <a:picLocks noChangeAspect="1"/>
          </p:cNvPicPr>
          <p:nvPr/>
        </p:nvPicPr>
        <p:blipFill rotWithShape="1">
          <a:blip r:embed="rId2">
            <a:extLst>
              <a:ext uri="{28A0092B-C50C-407E-A947-70E740481C1C}">
                <a14:useLocalDpi xmlns:a14="http://schemas.microsoft.com/office/drawing/2010/main" val="0"/>
              </a:ext>
            </a:extLst>
          </a:blip>
          <a:srcRect t="2" b="587"/>
          <a:stretch/>
        </p:blipFill>
        <p:spPr>
          <a:xfrm>
            <a:off x="0" y="-1"/>
            <a:ext cx="12192000" cy="6858001"/>
          </a:xfrm>
          <a:prstGeom prst="rect">
            <a:avLst/>
          </a:prstGeom>
        </p:spPr>
      </p:pic>
    </p:spTree>
    <p:extLst>
      <p:ext uri="{BB962C8B-B14F-4D97-AF65-F5344CB8AC3E}">
        <p14:creationId xmlns:p14="http://schemas.microsoft.com/office/powerpoint/2010/main" val="3555063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40AB33-1BDF-447B-8FA3-1614C7C88EA8}"/>
              </a:ext>
            </a:extLst>
          </p:cNvPr>
          <p:cNvPicPr>
            <a:picLocks noChangeAspect="1"/>
          </p:cNvPicPr>
          <p:nvPr/>
        </p:nvPicPr>
        <p:blipFill rotWithShape="1">
          <a:blip r:embed="rId3">
            <a:extLst>
              <a:ext uri="{28A0092B-C50C-407E-A947-70E740481C1C}">
                <a14:useLocalDpi xmlns:a14="http://schemas.microsoft.com/office/drawing/2010/main" val="0"/>
              </a:ext>
            </a:extLst>
          </a:blip>
          <a:srcRect l="239" r="223" b="271"/>
          <a:stretch/>
        </p:blipFill>
        <p:spPr>
          <a:xfrm>
            <a:off x="3933371" y="565509"/>
            <a:ext cx="5699579" cy="5714999"/>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rotWithShape="1">
          <a:blip r:embed="rId4">
            <a:extLst>
              <a:ext uri="{28A0092B-C50C-407E-A947-70E740481C1C}">
                <a14:useLocalDpi xmlns:a14="http://schemas.microsoft.com/office/drawing/2010/main" val="0"/>
              </a:ext>
            </a:extLst>
          </a:blip>
          <a:srcRect l="528" t="346" r="372" b="1493"/>
          <a:stretch/>
        </p:blipFill>
        <p:spPr>
          <a:xfrm>
            <a:off x="-6515101" y="565509"/>
            <a:ext cx="5670551" cy="5714999"/>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0" name="Picture 9">
            <a:extLst>
              <a:ext uri="{FF2B5EF4-FFF2-40B4-BE49-F238E27FC236}">
                <a16:creationId xmlns:a16="http://schemas.microsoft.com/office/drawing/2014/main" id="{94EE60FB-4F66-263A-E359-10D6AE2565F8}"/>
              </a:ext>
            </a:extLst>
          </p:cNvPr>
          <p:cNvPicPr>
            <a:picLocks noChangeAspect="1"/>
          </p:cNvPicPr>
          <p:nvPr/>
        </p:nvPicPr>
        <p:blipFill>
          <a:blip r:embed="rId5">
            <a:extLst>
              <a:ext uri="{28A0092B-C50C-407E-A947-70E740481C1C}">
                <a14:useLocalDpi xmlns:a14="http://schemas.microsoft.com/office/drawing/2010/main" val="0"/>
              </a:ext>
            </a:extLst>
          </a:blip>
          <a:srcRect l="27334" r="27334"/>
          <a:stretch/>
        </p:blipFill>
        <p:spPr>
          <a:xfrm>
            <a:off x="9896022"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1" name="Picture 10">
            <a:extLst>
              <a:ext uri="{FF2B5EF4-FFF2-40B4-BE49-F238E27FC236}">
                <a16:creationId xmlns:a16="http://schemas.microsoft.com/office/drawing/2014/main" id="{7A06EA9C-482C-03F0-C60A-A557FBA09F1B}"/>
              </a:ext>
            </a:extLst>
          </p:cNvPr>
          <p:cNvPicPr>
            <a:picLocks noChangeAspect="1"/>
          </p:cNvPicPr>
          <p:nvPr/>
        </p:nvPicPr>
        <p:blipFill>
          <a:blip r:embed="rId6">
            <a:extLst>
              <a:ext uri="{28A0092B-C50C-407E-A947-70E740481C1C}">
                <a14:useLocalDpi xmlns:a14="http://schemas.microsoft.com/office/drawing/2010/main" val="0"/>
              </a:ext>
            </a:extLst>
          </a:blip>
          <a:srcRect l="27344" r="27344"/>
          <a:stretch/>
        </p:blipFill>
        <p:spPr>
          <a:xfrm>
            <a:off x="11848194"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2" name="Rectangle: Rounded Corners 1">
            <a:extLst>
              <a:ext uri="{FF2B5EF4-FFF2-40B4-BE49-F238E27FC236}">
                <a16:creationId xmlns:a16="http://schemas.microsoft.com/office/drawing/2014/main" id="{65EF0C89-34A8-375A-FB73-FBB3AB3E28F5}"/>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0" i="0" dirty="0">
                <a:solidFill>
                  <a:srgbClr val="D9B300"/>
                </a:solidFill>
                <a:effectLst/>
                <a:latin typeface="Segoe UI Light" panose="020B0502040204020203" pitchFamily="34" charset="0"/>
              </a:rPr>
              <a:t>In the analysis of city counts across countries, the United States emerged with the highest count at 27, showcasing a significant lead over Canada, which had the lowest count at 3, marking an 800.00% difference. Following the United States, Israel stood at 6 cities. Remarkably, the United States accounted for 75.00% of the total city count, with Canada and Israel contributing 8.33% and 16.67% respectively. This data underscores the prominence of the United States in terms of city distribution among the countries analyzed.</a:t>
            </a:r>
            <a:endParaRPr lang="en-IN" sz="1600" dirty="0"/>
          </a:p>
        </p:txBody>
      </p:sp>
      <p:sp>
        <p:nvSpPr>
          <p:cNvPr id="3" name="Rectangle: Rounded Corners 2">
            <a:extLst>
              <a:ext uri="{FF2B5EF4-FFF2-40B4-BE49-F238E27FC236}">
                <a16:creationId xmlns:a16="http://schemas.microsoft.com/office/drawing/2014/main" id="{AC76EBDF-B765-649D-8292-F8F82A9D5802}"/>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0" i="0" dirty="0">
                <a:solidFill>
                  <a:schemeClr val="tx1"/>
                </a:solidFill>
                <a:effectLst/>
                <a:latin typeface="Plus Jakarta Sans"/>
              </a:rPr>
              <a:t>In Power BI, can you create a bar chart representing the top 10 countries with the highest number of cities in the dataset?</a:t>
            </a:r>
          </a:p>
        </p:txBody>
      </p:sp>
    </p:spTree>
    <p:extLst>
      <p:ext uri="{BB962C8B-B14F-4D97-AF65-F5344CB8AC3E}">
        <p14:creationId xmlns:p14="http://schemas.microsoft.com/office/powerpoint/2010/main" val="1654354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40AB33-1BDF-447B-8FA3-1614C7C88EA8}"/>
              </a:ext>
            </a:extLst>
          </p:cNvPr>
          <p:cNvPicPr>
            <a:picLocks noChangeAspect="1"/>
          </p:cNvPicPr>
          <p:nvPr/>
        </p:nvPicPr>
        <p:blipFill>
          <a:blip r:embed="rId3">
            <a:extLst>
              <a:ext uri="{28A0092B-C50C-407E-A947-70E740481C1C}">
                <a14:useLocalDpi xmlns:a14="http://schemas.microsoft.com/office/drawing/2010/main" val="0"/>
              </a:ext>
            </a:extLst>
          </a:blip>
          <a:srcRect l="27210" r="27210"/>
          <a:stretch/>
        </p:blipFill>
        <p:spPr>
          <a:xfrm>
            <a:off x="-6515101" y="565509"/>
            <a:ext cx="5670551" cy="573051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0" name="Picture 9">
            <a:extLst>
              <a:ext uri="{FF2B5EF4-FFF2-40B4-BE49-F238E27FC236}">
                <a16:creationId xmlns:a16="http://schemas.microsoft.com/office/drawing/2014/main" id="{94EE60FB-4F66-263A-E359-10D6AE2565F8}"/>
              </a:ext>
            </a:extLst>
          </p:cNvPr>
          <p:cNvPicPr>
            <a:picLocks noChangeAspect="1"/>
          </p:cNvPicPr>
          <p:nvPr/>
        </p:nvPicPr>
        <p:blipFill rotWithShape="1">
          <a:blip r:embed="rId4">
            <a:extLst>
              <a:ext uri="{28A0092B-C50C-407E-A947-70E740481C1C}">
                <a14:useLocalDpi xmlns:a14="http://schemas.microsoft.com/office/drawing/2010/main" val="0"/>
              </a:ext>
            </a:extLst>
          </a:blip>
          <a:srcRect l="511" t="1102" r="555" b="-62"/>
          <a:stretch/>
        </p:blipFill>
        <p:spPr>
          <a:xfrm>
            <a:off x="3962399" y="628649"/>
            <a:ext cx="5670551" cy="566737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1" name="Picture 10">
            <a:extLst>
              <a:ext uri="{FF2B5EF4-FFF2-40B4-BE49-F238E27FC236}">
                <a16:creationId xmlns:a16="http://schemas.microsoft.com/office/drawing/2014/main" id="{7A06EA9C-482C-03F0-C60A-A557FBA09F1B}"/>
              </a:ext>
            </a:extLst>
          </p:cNvPr>
          <p:cNvPicPr>
            <a:picLocks noChangeAspect="1"/>
          </p:cNvPicPr>
          <p:nvPr/>
        </p:nvPicPr>
        <p:blipFill>
          <a:blip r:embed="rId5">
            <a:extLst>
              <a:ext uri="{28A0092B-C50C-407E-A947-70E740481C1C}">
                <a14:useLocalDpi xmlns:a14="http://schemas.microsoft.com/office/drawing/2010/main" val="0"/>
              </a:ext>
            </a:extLst>
          </a:blip>
          <a:srcRect l="27344" r="27344"/>
          <a:stretch/>
        </p:blipFill>
        <p:spPr>
          <a:xfrm>
            <a:off x="9896022"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4" name="Rectangle: Rounded Corners 3">
            <a:extLst>
              <a:ext uri="{FF2B5EF4-FFF2-40B4-BE49-F238E27FC236}">
                <a16:creationId xmlns:a16="http://schemas.microsoft.com/office/drawing/2014/main" id="{133BFEE2-339B-BE3B-E335-0F4FD58C0591}"/>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rgbClr val="D9B300"/>
                </a:solidFill>
                <a:effectLst/>
                <a:latin typeface="Segoe UI Light" panose="020B0502040204020203" pitchFamily="34" charset="0"/>
              </a:rPr>
              <a:t>Cities listed exhibit diverse latitudes, spanning North America and Asia. North American cities, like Minneapolis and Montreal, range from approximately 45 to 25 degrees north latitude. Meanwhile, Asian cities, such as Beersheba and Tel Aviv District, sit closer to the equator with latitudes ranging from around 32 to 29 degrees north.</a:t>
            </a:r>
            <a:endParaRPr lang="en-IN" dirty="0"/>
          </a:p>
        </p:txBody>
      </p:sp>
      <p:sp>
        <p:nvSpPr>
          <p:cNvPr id="5" name="Rectangle: Rounded Corners 4">
            <a:extLst>
              <a:ext uri="{FF2B5EF4-FFF2-40B4-BE49-F238E27FC236}">
                <a16:creationId xmlns:a16="http://schemas.microsoft.com/office/drawing/2014/main" id="{8D0654D7-E12F-F102-000B-141C1B45D206}"/>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0" i="0" dirty="0">
                <a:solidFill>
                  <a:schemeClr val="tx1"/>
                </a:solidFill>
                <a:effectLst/>
                <a:latin typeface="Plus Jakarta Sans"/>
              </a:rPr>
              <a:t>How does the distribution of cities in terms of latitude vary across different continents? Create a scatter plot in Power BI to illustrate this.</a:t>
            </a:r>
          </a:p>
        </p:txBody>
      </p:sp>
      <p:pic>
        <p:nvPicPr>
          <p:cNvPr id="2" name="Picture 1">
            <a:extLst>
              <a:ext uri="{FF2B5EF4-FFF2-40B4-BE49-F238E27FC236}">
                <a16:creationId xmlns:a16="http://schemas.microsoft.com/office/drawing/2014/main" id="{C5AB92FB-990A-4DBD-68C1-24650EAF047C}"/>
              </a:ext>
            </a:extLst>
          </p:cNvPr>
          <p:cNvPicPr>
            <a:picLocks noChangeAspect="1"/>
          </p:cNvPicPr>
          <p:nvPr/>
        </p:nvPicPr>
        <p:blipFill>
          <a:blip r:embed="rId6"/>
          <a:srcRect l="182" r="81168"/>
          <a:stretch>
            <a:fillRect/>
          </a:stretch>
        </p:blipFill>
        <p:spPr>
          <a:xfrm>
            <a:off x="12192000" y="0"/>
            <a:ext cx="2273753" cy="6846680"/>
          </a:xfrm>
          <a:custGeom>
            <a:avLst/>
            <a:gdLst>
              <a:gd name="connsiteX0" fmla="*/ 0 w 2273753"/>
              <a:gd name="connsiteY0" fmla="*/ 0 h 6846680"/>
              <a:gd name="connsiteX1" fmla="*/ 2273753 w 2273753"/>
              <a:gd name="connsiteY1" fmla="*/ 0 h 6846680"/>
              <a:gd name="connsiteX2" fmla="*/ 2273753 w 2273753"/>
              <a:gd name="connsiteY2" fmla="*/ 6846680 h 6846680"/>
              <a:gd name="connsiteX3" fmla="*/ 2270000 w 2273753"/>
              <a:gd name="connsiteY3" fmla="*/ 6846680 h 6846680"/>
            </a:gdLst>
            <a:ahLst/>
            <a:cxnLst>
              <a:cxn ang="0">
                <a:pos x="connsiteX0" y="connsiteY0"/>
              </a:cxn>
              <a:cxn ang="0">
                <a:pos x="connsiteX1" y="connsiteY1"/>
              </a:cxn>
              <a:cxn ang="0">
                <a:pos x="connsiteX2" y="connsiteY2"/>
              </a:cxn>
              <a:cxn ang="0">
                <a:pos x="connsiteX3" y="connsiteY3"/>
              </a:cxn>
            </a:cxnLst>
            <a:rect l="l" t="t" r="r" b="b"/>
            <a:pathLst>
              <a:path w="2273753" h="6846680">
                <a:moveTo>
                  <a:pt x="0" y="0"/>
                </a:moveTo>
                <a:lnTo>
                  <a:pt x="2273753" y="0"/>
                </a:lnTo>
                <a:lnTo>
                  <a:pt x="2273753" y="6846680"/>
                </a:lnTo>
                <a:lnTo>
                  <a:pt x="2270000" y="6846680"/>
                </a:lnTo>
                <a:close/>
              </a:path>
            </a:pathLst>
          </a:custGeom>
        </p:spPr>
      </p:pic>
    </p:spTree>
    <p:extLst>
      <p:ext uri="{BB962C8B-B14F-4D97-AF65-F5344CB8AC3E}">
        <p14:creationId xmlns:p14="http://schemas.microsoft.com/office/powerpoint/2010/main" val="410995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06EA9C-482C-03F0-C60A-A557FBA09F1B}"/>
              </a:ext>
            </a:extLst>
          </p:cNvPr>
          <p:cNvPicPr>
            <a:picLocks noChangeAspect="1"/>
          </p:cNvPicPr>
          <p:nvPr/>
        </p:nvPicPr>
        <p:blipFill rotWithShape="1">
          <a:blip r:embed="rId3">
            <a:extLst>
              <a:ext uri="{28A0092B-C50C-407E-A947-70E740481C1C}">
                <a14:useLocalDpi xmlns:a14="http://schemas.microsoft.com/office/drawing/2010/main" val="0"/>
              </a:ext>
            </a:extLst>
          </a:blip>
          <a:srcRect l="669" r="515"/>
          <a:stretch/>
        </p:blipFill>
        <p:spPr>
          <a:xfrm>
            <a:off x="3962399" y="565508"/>
            <a:ext cx="5670551" cy="5726982"/>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0" name="Picture 9">
            <a:extLst>
              <a:ext uri="{FF2B5EF4-FFF2-40B4-BE49-F238E27FC236}">
                <a16:creationId xmlns:a16="http://schemas.microsoft.com/office/drawing/2014/main" id="{94EE60FB-4F66-263A-E359-10D6AE2565F8}"/>
              </a:ext>
            </a:extLst>
          </p:cNvPr>
          <p:cNvPicPr>
            <a:picLocks noChangeAspect="1"/>
          </p:cNvPicPr>
          <p:nvPr/>
        </p:nvPicPr>
        <p:blipFill>
          <a:blip r:embed="rId4">
            <a:extLst>
              <a:ext uri="{28A0092B-C50C-407E-A947-70E740481C1C}">
                <a14:useLocalDpi xmlns:a14="http://schemas.microsoft.com/office/drawing/2010/main" val="0"/>
              </a:ext>
            </a:extLst>
          </a:blip>
          <a:srcRect l="27334" r="27334"/>
          <a:stretch/>
        </p:blipFill>
        <p:spPr>
          <a:xfrm>
            <a:off x="-6515101" y="565509"/>
            <a:ext cx="5670551" cy="5726982"/>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5" name="Rectangle: Rounded Corners 4">
            <a:extLst>
              <a:ext uri="{FF2B5EF4-FFF2-40B4-BE49-F238E27FC236}">
                <a16:creationId xmlns:a16="http://schemas.microsoft.com/office/drawing/2014/main" id="{BAD2E57E-24E8-4D2F-AE9D-FE1A3E63286F}"/>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rgbClr val="D9B300"/>
                </a:solidFill>
                <a:effectLst/>
                <a:latin typeface="Segoe UI Light" panose="020B0502040204020203" pitchFamily="34" charset="0"/>
              </a:rPr>
              <a:t>The data represents weather conditions recorded at different hours. The most frequent condition is ‘sky is clear’ with 659,181 occurrences. The least common are ‘freezing rain’, ‘proximity sand/dust whirls’, ‘rain and snow’, ‘sand’, ‘squalls’, and ‘tornado’ with only one occurrence each. The total count is 1,629,108.</a:t>
            </a:r>
            <a:endParaRPr lang="en-IN" dirty="0"/>
          </a:p>
        </p:txBody>
      </p:sp>
      <p:sp>
        <p:nvSpPr>
          <p:cNvPr id="6" name="Rectangle: Rounded Corners 5">
            <a:extLst>
              <a:ext uri="{FF2B5EF4-FFF2-40B4-BE49-F238E27FC236}">
                <a16:creationId xmlns:a16="http://schemas.microsoft.com/office/drawing/2014/main" id="{0F10431B-8562-FAA1-52AA-A9B86CCC8AFC}"/>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0" i="0" dirty="0">
                <a:solidFill>
                  <a:schemeClr val="tx1"/>
                </a:solidFill>
                <a:effectLst/>
                <a:latin typeface="Plus Jakarta Sans"/>
              </a:rPr>
              <a:t>Can you create a heatmap in Power BI to visualize the busiest hours for specific weather conditions (e.g., "clear sky," "rainy")?</a:t>
            </a:r>
          </a:p>
        </p:txBody>
      </p:sp>
      <p:pic>
        <p:nvPicPr>
          <p:cNvPr id="7" name="Picture 6">
            <a:extLst>
              <a:ext uri="{FF2B5EF4-FFF2-40B4-BE49-F238E27FC236}">
                <a16:creationId xmlns:a16="http://schemas.microsoft.com/office/drawing/2014/main" id="{D3470AB8-40EE-BAB9-2001-5DCA74741550}"/>
              </a:ext>
            </a:extLst>
          </p:cNvPr>
          <p:cNvPicPr>
            <a:picLocks noChangeAspect="1"/>
          </p:cNvPicPr>
          <p:nvPr/>
        </p:nvPicPr>
        <p:blipFill>
          <a:blip r:embed="rId5"/>
          <a:srcRect l="182" r="81168"/>
          <a:stretch>
            <a:fillRect/>
          </a:stretch>
        </p:blipFill>
        <p:spPr>
          <a:xfrm>
            <a:off x="9918247" y="0"/>
            <a:ext cx="2273753" cy="6846680"/>
          </a:xfrm>
          <a:custGeom>
            <a:avLst/>
            <a:gdLst>
              <a:gd name="connsiteX0" fmla="*/ 0 w 2273753"/>
              <a:gd name="connsiteY0" fmla="*/ 0 h 6846680"/>
              <a:gd name="connsiteX1" fmla="*/ 2273753 w 2273753"/>
              <a:gd name="connsiteY1" fmla="*/ 0 h 6846680"/>
              <a:gd name="connsiteX2" fmla="*/ 2273753 w 2273753"/>
              <a:gd name="connsiteY2" fmla="*/ 6846680 h 6846680"/>
              <a:gd name="connsiteX3" fmla="*/ 2270000 w 2273753"/>
              <a:gd name="connsiteY3" fmla="*/ 6846680 h 6846680"/>
            </a:gdLst>
            <a:ahLst/>
            <a:cxnLst>
              <a:cxn ang="0">
                <a:pos x="connsiteX0" y="connsiteY0"/>
              </a:cxn>
              <a:cxn ang="0">
                <a:pos x="connsiteX1" y="connsiteY1"/>
              </a:cxn>
              <a:cxn ang="0">
                <a:pos x="connsiteX2" y="connsiteY2"/>
              </a:cxn>
              <a:cxn ang="0">
                <a:pos x="connsiteX3" y="connsiteY3"/>
              </a:cxn>
            </a:cxnLst>
            <a:rect l="l" t="t" r="r" b="b"/>
            <a:pathLst>
              <a:path w="2273753" h="6846680">
                <a:moveTo>
                  <a:pt x="0" y="0"/>
                </a:moveTo>
                <a:lnTo>
                  <a:pt x="2273753" y="0"/>
                </a:lnTo>
                <a:lnTo>
                  <a:pt x="2273753" y="6846680"/>
                </a:lnTo>
                <a:lnTo>
                  <a:pt x="2270000" y="6846680"/>
                </a:lnTo>
                <a:close/>
              </a:path>
            </a:pathLst>
          </a:custGeom>
        </p:spPr>
      </p:pic>
    </p:spTree>
    <p:extLst>
      <p:ext uri="{BB962C8B-B14F-4D97-AF65-F5344CB8AC3E}">
        <p14:creationId xmlns:p14="http://schemas.microsoft.com/office/powerpoint/2010/main" val="8117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9ACD0C-CFDB-1A94-7E27-31A9ED672EA4}"/>
              </a:ext>
            </a:extLst>
          </p:cNvPr>
          <p:cNvPicPr>
            <a:picLocks noChangeAspect="1"/>
          </p:cNvPicPr>
          <p:nvPr/>
        </p:nvPicPr>
        <p:blipFill>
          <a:blip r:embed="rId2"/>
          <a:stretch>
            <a:fillRect/>
          </a:stretch>
        </p:blipFill>
        <p:spPr>
          <a:xfrm>
            <a:off x="0" y="5659"/>
            <a:ext cx="12192000" cy="6846681"/>
          </a:xfrm>
          <a:prstGeom prst="rect">
            <a:avLst/>
          </a:prstGeom>
        </p:spPr>
      </p:pic>
      <p:pic>
        <p:nvPicPr>
          <p:cNvPr id="7" name="Picture 6">
            <a:extLst>
              <a:ext uri="{FF2B5EF4-FFF2-40B4-BE49-F238E27FC236}">
                <a16:creationId xmlns:a16="http://schemas.microsoft.com/office/drawing/2014/main" id="{41292FA3-BE00-9630-4E55-E47F55324BE4}"/>
              </a:ext>
            </a:extLst>
          </p:cNvPr>
          <p:cNvPicPr>
            <a:picLocks noChangeAspect="1"/>
          </p:cNvPicPr>
          <p:nvPr/>
        </p:nvPicPr>
        <p:blipFill rotWithShape="1">
          <a:blip r:embed="rId3">
            <a:extLst>
              <a:ext uri="{28A0092B-C50C-407E-A947-70E740481C1C}">
                <a14:useLocalDpi xmlns:a14="http://schemas.microsoft.com/office/drawing/2010/main" val="0"/>
              </a:ext>
            </a:extLst>
          </a:blip>
          <a:srcRect l="669" r="515"/>
          <a:stretch/>
        </p:blipFill>
        <p:spPr>
          <a:xfrm>
            <a:off x="-5981701" y="603608"/>
            <a:ext cx="5670551" cy="5726982"/>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10" name="Rectangle: Rounded Corners 9">
            <a:extLst>
              <a:ext uri="{FF2B5EF4-FFF2-40B4-BE49-F238E27FC236}">
                <a16:creationId xmlns:a16="http://schemas.microsoft.com/office/drawing/2014/main" id="{36DC83F7-94A4-DA04-99E6-35A37B8A41DF}"/>
              </a:ext>
            </a:extLst>
          </p:cNvPr>
          <p:cNvSpPr/>
          <p:nvPr/>
        </p:nvSpPr>
        <p:spPr>
          <a:xfrm>
            <a:off x="-9728200" y="21209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rgbClr val="D9B300"/>
                </a:solidFill>
                <a:effectLst/>
                <a:latin typeface="Segoe UI Light" panose="020B0502040204020203" pitchFamily="34" charset="0"/>
              </a:rPr>
              <a:t>The data represents weather conditions recorded at different hours. The most frequent condition is ‘sky is clear’ with 659,181 occurrences. The least common are ‘freezing rain’, ‘proximity sand/dust whirls’, ‘rain and snow’, ‘sand’, ‘squalls’, and ‘tornado’ with only one occurrence each. The total count is 1,629,108.</a:t>
            </a:r>
            <a:endParaRPr lang="en-IN" dirty="0"/>
          </a:p>
        </p:txBody>
      </p:sp>
      <p:sp>
        <p:nvSpPr>
          <p:cNvPr id="11" name="Rectangle: Rounded Corners 10">
            <a:extLst>
              <a:ext uri="{FF2B5EF4-FFF2-40B4-BE49-F238E27FC236}">
                <a16:creationId xmlns:a16="http://schemas.microsoft.com/office/drawing/2014/main" id="{F26B2EB9-6773-69E2-D191-B8C8B356925B}"/>
              </a:ext>
            </a:extLst>
          </p:cNvPr>
          <p:cNvSpPr/>
          <p:nvPr/>
        </p:nvSpPr>
        <p:spPr>
          <a:xfrm>
            <a:off x="-9750425" y="6000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0" i="0" dirty="0">
                <a:solidFill>
                  <a:schemeClr val="tx1"/>
                </a:solidFill>
                <a:effectLst/>
                <a:latin typeface="Plus Jakarta Sans"/>
              </a:rPr>
              <a:t>Can you create a heatmap in Power BI to visualize the busiest hours for specific weather conditions (e.g., "clear sky," "rainy")?</a:t>
            </a:r>
          </a:p>
        </p:txBody>
      </p:sp>
    </p:spTree>
    <p:extLst>
      <p:ext uri="{BB962C8B-B14F-4D97-AF65-F5344CB8AC3E}">
        <p14:creationId xmlns:p14="http://schemas.microsoft.com/office/powerpoint/2010/main" val="2504777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a:blip r:embed="rId3">
            <a:extLst>
              <a:ext uri="{28A0092B-C50C-407E-A947-70E740481C1C}">
                <a14:useLocalDpi xmlns:a14="http://schemas.microsoft.com/office/drawing/2010/main" val="0"/>
              </a:ext>
            </a:extLst>
          </a:blip>
          <a:srcRect l="27348" r="27348"/>
          <a:stretch/>
        </p:blipFill>
        <p:spPr>
          <a:xfrm>
            <a:off x="9909175"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14" name="Rectangle: Rounded Corners 13">
            <a:extLst>
              <a:ext uri="{FF2B5EF4-FFF2-40B4-BE49-F238E27FC236}">
                <a16:creationId xmlns:a16="http://schemas.microsoft.com/office/drawing/2014/main" id="{9C65C8A4-DC77-2E24-8920-11A3CD5A0027}"/>
              </a:ext>
            </a:extLst>
          </p:cNvPr>
          <p:cNvSpPr/>
          <p:nvPr/>
        </p:nvSpPr>
        <p:spPr>
          <a:xfrm>
            <a:off x="3419475" y="180974"/>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1">
            <a:extLst>
              <a:ext uri="{FF2B5EF4-FFF2-40B4-BE49-F238E27FC236}">
                <a16:creationId xmlns:a16="http://schemas.microsoft.com/office/drawing/2014/main" id="{1317D3EF-E9BA-EA3D-6949-3C86509DBB6D}"/>
              </a:ext>
            </a:extLst>
          </p:cNvPr>
          <p:cNvSpPr txBox="1">
            <a:spLocks/>
          </p:cNvSpPr>
          <p:nvPr/>
        </p:nvSpPr>
        <p:spPr>
          <a:xfrm>
            <a:off x="3419475" y="153193"/>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P</a:t>
            </a:r>
            <a:r>
              <a:rPr lang="en-IN" dirty="0">
                <a:latin typeface="Segoe UI Black" panose="020B0A02040204020203" pitchFamily="34" charset="0"/>
                <a:ea typeface="Segoe UI Black" panose="020B0A02040204020203" pitchFamily="34" charset="0"/>
              </a:rPr>
              <a:t>ower </a:t>
            </a:r>
            <a:r>
              <a:rPr lang="en-IN" dirty="0">
                <a:solidFill>
                  <a:schemeClr val="accent4"/>
                </a:solidFill>
                <a:latin typeface="Segoe UI Black" panose="020B0A02040204020203" pitchFamily="34" charset="0"/>
                <a:ea typeface="Segoe UI Black" panose="020B0A02040204020203" pitchFamily="34" charset="0"/>
              </a:rPr>
              <a:t>B</a:t>
            </a:r>
            <a:r>
              <a:rPr lang="en-IN" dirty="0">
                <a:latin typeface="Segoe UI Black" panose="020B0A02040204020203" pitchFamily="34" charset="0"/>
                <a:ea typeface="Segoe UI Black" panose="020B0A02040204020203" pitchFamily="34" charset="0"/>
              </a:rPr>
              <a:t>I</a:t>
            </a:r>
          </a:p>
        </p:txBody>
      </p:sp>
      <p:sp>
        <p:nvSpPr>
          <p:cNvPr id="16" name="Title 1">
            <a:extLst>
              <a:ext uri="{FF2B5EF4-FFF2-40B4-BE49-F238E27FC236}">
                <a16:creationId xmlns:a16="http://schemas.microsoft.com/office/drawing/2014/main" id="{4B18518B-FC29-6622-2D91-88F06DC44977}"/>
              </a:ext>
            </a:extLst>
          </p:cNvPr>
          <p:cNvSpPr txBox="1">
            <a:spLocks/>
          </p:cNvSpPr>
          <p:nvPr/>
        </p:nvSpPr>
        <p:spPr>
          <a:xfrm>
            <a:off x="3419475" y="932656"/>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H</a:t>
            </a:r>
            <a:r>
              <a:rPr lang="en-IN" dirty="0">
                <a:latin typeface="Segoe UI Black" panose="020B0A02040204020203" pitchFamily="34" charset="0"/>
                <a:ea typeface="Segoe UI Black" panose="020B0A02040204020203" pitchFamily="34" charset="0"/>
              </a:rPr>
              <a:t>umidity</a:t>
            </a:r>
            <a:r>
              <a:rPr lang="en-IN" dirty="0">
                <a:solidFill>
                  <a:schemeClr val="accent4"/>
                </a:solidFill>
                <a:latin typeface="Segoe UI Black" panose="020B0A02040204020203" pitchFamily="34" charset="0"/>
                <a:ea typeface="Segoe UI Black" panose="020B0A02040204020203" pitchFamily="34" charset="0"/>
              </a:rPr>
              <a:t> P</a:t>
            </a:r>
            <a:r>
              <a:rPr lang="en-IN" dirty="0">
                <a:latin typeface="Segoe UI Black" panose="020B0A02040204020203" pitchFamily="34" charset="0"/>
                <a:ea typeface="Segoe UI Black" panose="020B0A02040204020203" pitchFamily="34" charset="0"/>
              </a:rPr>
              <a:t>age</a:t>
            </a:r>
          </a:p>
        </p:txBody>
      </p:sp>
      <p:sp>
        <p:nvSpPr>
          <p:cNvPr id="17" name="Rectangle: Rounded Corners 16">
            <a:extLst>
              <a:ext uri="{FF2B5EF4-FFF2-40B4-BE49-F238E27FC236}">
                <a16:creationId xmlns:a16="http://schemas.microsoft.com/office/drawing/2014/main" id="{04E60973-EFAC-B47C-DB09-2BCD2D369DAF}"/>
              </a:ext>
            </a:extLst>
          </p:cNvPr>
          <p:cNvSpPr/>
          <p:nvPr/>
        </p:nvSpPr>
        <p:spPr>
          <a:xfrm>
            <a:off x="593726" y="1800224"/>
            <a:ext cx="9150350" cy="479107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City with solid fill">
            <a:extLst>
              <a:ext uri="{FF2B5EF4-FFF2-40B4-BE49-F238E27FC236}">
                <a16:creationId xmlns:a16="http://schemas.microsoft.com/office/drawing/2014/main" id="{280E1439-024A-B1AD-1B21-2AA56D210D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9546" y="5342802"/>
            <a:ext cx="914400" cy="914400"/>
          </a:xfrm>
          <a:prstGeom prst="rect">
            <a:avLst/>
          </a:prstGeom>
        </p:spPr>
      </p:pic>
      <p:pic>
        <p:nvPicPr>
          <p:cNvPr id="28" name="Graphic 27" descr="Back with solid fill">
            <a:extLst>
              <a:ext uri="{FF2B5EF4-FFF2-40B4-BE49-F238E27FC236}">
                <a16:creationId xmlns:a16="http://schemas.microsoft.com/office/drawing/2014/main" id="{9AE9870C-B228-CDA8-A600-2B7149782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35112" y="5342802"/>
            <a:ext cx="914400" cy="914400"/>
          </a:xfrm>
          <a:prstGeom prst="rect">
            <a:avLst/>
          </a:prstGeom>
        </p:spPr>
      </p:pic>
      <p:pic>
        <p:nvPicPr>
          <p:cNvPr id="30" name="Graphic 29" descr="Beaker with solid fill">
            <a:extLst>
              <a:ext uri="{FF2B5EF4-FFF2-40B4-BE49-F238E27FC236}">
                <a16:creationId xmlns:a16="http://schemas.microsoft.com/office/drawing/2014/main" id="{3F2B6F19-0EF9-95E5-DF71-61A4FE0149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5278833"/>
            <a:ext cx="914400" cy="914400"/>
          </a:xfrm>
          <a:prstGeom prst="rect">
            <a:avLst/>
          </a:prstGeom>
        </p:spPr>
      </p:pic>
      <p:pic>
        <p:nvPicPr>
          <p:cNvPr id="32" name="Graphic 31" descr="Water with solid fill">
            <a:extLst>
              <a:ext uri="{FF2B5EF4-FFF2-40B4-BE49-F238E27FC236}">
                <a16:creationId xmlns:a16="http://schemas.microsoft.com/office/drawing/2014/main" id="{AD6D8881-F780-270B-0DD6-AA1483E5DA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13832" y="5342802"/>
            <a:ext cx="914400" cy="914400"/>
          </a:xfrm>
          <a:prstGeom prst="rect">
            <a:avLst/>
          </a:prstGeom>
        </p:spPr>
      </p:pic>
      <p:sp>
        <p:nvSpPr>
          <p:cNvPr id="33" name="TextBox 32">
            <a:extLst>
              <a:ext uri="{FF2B5EF4-FFF2-40B4-BE49-F238E27FC236}">
                <a16:creationId xmlns:a16="http://schemas.microsoft.com/office/drawing/2014/main" id="{016FD332-B2A3-7D66-676C-F01650369EEA}"/>
              </a:ext>
            </a:extLst>
          </p:cNvPr>
          <p:cNvSpPr txBox="1"/>
          <p:nvPr/>
        </p:nvSpPr>
        <p:spPr>
          <a:xfrm>
            <a:off x="564179" y="6177309"/>
            <a:ext cx="1213705" cy="369332"/>
          </a:xfrm>
          <a:prstGeom prst="rect">
            <a:avLst/>
          </a:prstGeom>
          <a:noFill/>
        </p:spPr>
        <p:txBody>
          <a:bodyPr wrap="square" rtlCol="0">
            <a:spAutoFit/>
          </a:bodyPr>
          <a:lstStyle/>
          <a:p>
            <a:pPr algn="ctr"/>
            <a:r>
              <a:rPr lang="en-IN" dirty="0"/>
              <a:t>Humidity</a:t>
            </a:r>
          </a:p>
        </p:txBody>
      </p:sp>
      <p:sp>
        <p:nvSpPr>
          <p:cNvPr id="34" name="TextBox 33">
            <a:extLst>
              <a:ext uri="{FF2B5EF4-FFF2-40B4-BE49-F238E27FC236}">
                <a16:creationId xmlns:a16="http://schemas.microsoft.com/office/drawing/2014/main" id="{798F4AC8-DEB1-FBF9-5778-EE3275CC19C5}"/>
              </a:ext>
            </a:extLst>
          </p:cNvPr>
          <p:cNvSpPr txBox="1"/>
          <p:nvPr/>
        </p:nvSpPr>
        <p:spPr>
          <a:xfrm>
            <a:off x="3035808" y="6181961"/>
            <a:ext cx="1621536" cy="369332"/>
          </a:xfrm>
          <a:prstGeom prst="rect">
            <a:avLst/>
          </a:prstGeom>
          <a:noFill/>
        </p:spPr>
        <p:txBody>
          <a:bodyPr wrap="square" rtlCol="0">
            <a:spAutoFit/>
          </a:bodyPr>
          <a:lstStyle/>
          <a:p>
            <a:pPr algn="ctr"/>
            <a:r>
              <a:rPr lang="en-IN" dirty="0"/>
              <a:t>Navigation</a:t>
            </a:r>
          </a:p>
        </p:txBody>
      </p:sp>
      <p:sp>
        <p:nvSpPr>
          <p:cNvPr id="35" name="TextBox 34">
            <a:extLst>
              <a:ext uri="{FF2B5EF4-FFF2-40B4-BE49-F238E27FC236}">
                <a16:creationId xmlns:a16="http://schemas.microsoft.com/office/drawing/2014/main" id="{5271C7AE-DEB0-A36D-BCDE-1FFEC727B3CB}"/>
              </a:ext>
            </a:extLst>
          </p:cNvPr>
          <p:cNvSpPr txBox="1"/>
          <p:nvPr/>
        </p:nvSpPr>
        <p:spPr>
          <a:xfrm>
            <a:off x="5638801" y="6181961"/>
            <a:ext cx="914399" cy="369332"/>
          </a:xfrm>
          <a:prstGeom prst="rect">
            <a:avLst/>
          </a:prstGeom>
          <a:noFill/>
        </p:spPr>
        <p:txBody>
          <a:bodyPr wrap="square" rtlCol="0">
            <a:spAutoFit/>
          </a:bodyPr>
          <a:lstStyle/>
          <a:p>
            <a:pPr algn="ctr"/>
            <a:r>
              <a:rPr lang="en-IN" dirty="0"/>
              <a:t>Filter</a:t>
            </a:r>
          </a:p>
        </p:txBody>
      </p:sp>
      <p:sp>
        <p:nvSpPr>
          <p:cNvPr id="36" name="TextBox 35">
            <a:extLst>
              <a:ext uri="{FF2B5EF4-FFF2-40B4-BE49-F238E27FC236}">
                <a16:creationId xmlns:a16="http://schemas.microsoft.com/office/drawing/2014/main" id="{504F3820-6CA5-0FD2-D4F8-7EA969C886F5}"/>
              </a:ext>
            </a:extLst>
          </p:cNvPr>
          <p:cNvSpPr txBox="1"/>
          <p:nvPr/>
        </p:nvSpPr>
        <p:spPr>
          <a:xfrm>
            <a:off x="8258802" y="6181961"/>
            <a:ext cx="914399" cy="369332"/>
          </a:xfrm>
          <a:prstGeom prst="rect">
            <a:avLst/>
          </a:prstGeom>
          <a:noFill/>
        </p:spPr>
        <p:txBody>
          <a:bodyPr wrap="square" rtlCol="0">
            <a:spAutoFit/>
          </a:bodyPr>
          <a:lstStyle/>
          <a:p>
            <a:pPr algn="ctr"/>
            <a:r>
              <a:rPr lang="en-IN" dirty="0"/>
              <a:t>City</a:t>
            </a:r>
          </a:p>
        </p:txBody>
      </p:sp>
      <p:sp>
        <p:nvSpPr>
          <p:cNvPr id="37" name="TextBox 36">
            <a:extLst>
              <a:ext uri="{FF2B5EF4-FFF2-40B4-BE49-F238E27FC236}">
                <a16:creationId xmlns:a16="http://schemas.microsoft.com/office/drawing/2014/main" id="{63D9380D-1DA2-6AE7-42F6-C99487F7F17C}"/>
              </a:ext>
            </a:extLst>
          </p:cNvPr>
          <p:cNvSpPr txBox="1"/>
          <p:nvPr/>
        </p:nvSpPr>
        <p:spPr>
          <a:xfrm>
            <a:off x="713830" y="2782602"/>
            <a:ext cx="2065509" cy="2585323"/>
          </a:xfrm>
          <a:prstGeom prst="rect">
            <a:avLst/>
          </a:prstGeom>
          <a:noFill/>
        </p:spPr>
        <p:txBody>
          <a:bodyPr wrap="square" rtlCol="0">
            <a:spAutoFit/>
          </a:bodyPr>
          <a:lstStyle/>
          <a:p>
            <a:pPr algn="just"/>
            <a:r>
              <a:rPr lang="en-IN" b="0" i="0" dirty="0">
                <a:solidFill>
                  <a:schemeClr val="accent4"/>
                </a:solidFill>
                <a:effectLst/>
                <a:latin typeface="Söhne"/>
              </a:rPr>
              <a:t>Q</a:t>
            </a:r>
            <a:r>
              <a:rPr lang="en-IN" b="0" i="0" dirty="0">
                <a:solidFill>
                  <a:srgbClr val="ECECEC"/>
                </a:solidFill>
                <a:effectLst/>
                <a:latin typeface="Söhne"/>
              </a:rPr>
              <a:t>uantitative moisture levels.</a:t>
            </a:r>
          </a:p>
          <a:p>
            <a:pPr algn="just"/>
            <a:endParaRPr lang="en-IN" b="0" i="0" dirty="0">
              <a:solidFill>
                <a:srgbClr val="ECECEC"/>
              </a:solidFill>
              <a:effectLst/>
              <a:latin typeface="Söhne"/>
            </a:endParaRPr>
          </a:p>
          <a:p>
            <a:pPr algn="just"/>
            <a:r>
              <a:rPr lang="en-IN" b="0" i="0" dirty="0">
                <a:solidFill>
                  <a:schemeClr val="accent4"/>
                </a:solidFill>
                <a:effectLst/>
                <a:latin typeface="Söhne"/>
              </a:rPr>
              <a:t>A</a:t>
            </a:r>
            <a:r>
              <a:rPr lang="en-IN" b="0" i="0" dirty="0">
                <a:solidFill>
                  <a:srgbClr val="ECECEC"/>
                </a:solidFill>
                <a:effectLst/>
                <a:latin typeface="Söhne"/>
              </a:rPr>
              <a:t>ssessing atmospheric moisture.</a:t>
            </a:r>
          </a:p>
          <a:p>
            <a:pPr algn="just"/>
            <a:endParaRPr lang="en-IN" b="0" i="0" dirty="0">
              <a:solidFill>
                <a:srgbClr val="ECECEC"/>
              </a:solidFill>
              <a:effectLst/>
              <a:latin typeface="Söhne"/>
            </a:endParaRPr>
          </a:p>
          <a:p>
            <a:pPr algn="just"/>
            <a:r>
              <a:rPr lang="en-IN" b="0" i="0" dirty="0">
                <a:solidFill>
                  <a:schemeClr val="accent4"/>
                </a:solidFill>
                <a:effectLst/>
                <a:latin typeface="Söhne"/>
              </a:rPr>
              <a:t>C</a:t>
            </a:r>
            <a:r>
              <a:rPr lang="en-IN" b="0" i="0" dirty="0">
                <a:solidFill>
                  <a:srgbClr val="ECECEC"/>
                </a:solidFill>
                <a:effectLst/>
                <a:latin typeface="Söhne"/>
              </a:rPr>
              <a:t>orrelating humidity variations.</a:t>
            </a:r>
          </a:p>
        </p:txBody>
      </p:sp>
      <p:sp>
        <p:nvSpPr>
          <p:cNvPr id="39" name="TextBox 38">
            <a:extLst>
              <a:ext uri="{FF2B5EF4-FFF2-40B4-BE49-F238E27FC236}">
                <a16:creationId xmlns:a16="http://schemas.microsoft.com/office/drawing/2014/main" id="{5E5F448E-3E51-7443-C208-7D5428B5C8F9}"/>
              </a:ext>
            </a:extLst>
          </p:cNvPr>
          <p:cNvSpPr txBox="1"/>
          <p:nvPr/>
        </p:nvSpPr>
        <p:spPr>
          <a:xfrm>
            <a:off x="3042411" y="2782602"/>
            <a:ext cx="2163482" cy="2308324"/>
          </a:xfrm>
          <a:prstGeom prst="rect">
            <a:avLst/>
          </a:prstGeom>
          <a:noFill/>
        </p:spPr>
        <p:txBody>
          <a:bodyPr wrap="square">
            <a:spAutoFit/>
          </a:bodyPr>
          <a:lstStyle/>
          <a:p>
            <a:pPr algn="just"/>
            <a:r>
              <a:rPr lang="en-US" b="0" i="0" dirty="0">
                <a:solidFill>
                  <a:schemeClr val="accent4"/>
                </a:solidFill>
                <a:effectLst/>
                <a:latin typeface="Söhne"/>
              </a:rPr>
              <a:t>S</a:t>
            </a:r>
            <a:r>
              <a:rPr lang="en-US" b="0" i="0" dirty="0">
                <a:solidFill>
                  <a:srgbClr val="ECECEC"/>
                </a:solidFill>
                <a:effectLst/>
                <a:latin typeface="Söhne"/>
              </a:rPr>
              <a:t>eamless access to different sections.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S</a:t>
            </a:r>
            <a:r>
              <a:rPr lang="en-US" b="0" i="0" dirty="0">
                <a:solidFill>
                  <a:srgbClr val="ECECEC"/>
                </a:solidFill>
                <a:effectLst/>
                <a:latin typeface="Söhne"/>
              </a:rPr>
              <a:t>treamlined user experience.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E</a:t>
            </a:r>
            <a:r>
              <a:rPr lang="en-US" b="0" i="0" dirty="0">
                <a:solidFill>
                  <a:srgbClr val="ECECEC"/>
                </a:solidFill>
                <a:effectLst/>
                <a:latin typeface="Söhne"/>
              </a:rPr>
              <a:t>nhances dashboard usability.</a:t>
            </a:r>
          </a:p>
        </p:txBody>
      </p:sp>
      <p:sp>
        <p:nvSpPr>
          <p:cNvPr id="41" name="TextBox 40">
            <a:extLst>
              <a:ext uri="{FF2B5EF4-FFF2-40B4-BE49-F238E27FC236}">
                <a16:creationId xmlns:a16="http://schemas.microsoft.com/office/drawing/2014/main" id="{2F277898-A3EE-A00D-683F-116E91B3D068}"/>
              </a:ext>
            </a:extLst>
          </p:cNvPr>
          <p:cNvSpPr txBox="1"/>
          <p:nvPr/>
        </p:nvSpPr>
        <p:spPr>
          <a:xfrm>
            <a:off x="5638109" y="2782602"/>
            <a:ext cx="1822104" cy="2585323"/>
          </a:xfrm>
          <a:prstGeom prst="rect">
            <a:avLst/>
          </a:prstGeom>
          <a:noFill/>
        </p:spPr>
        <p:txBody>
          <a:bodyPr wrap="square">
            <a:spAutoFit/>
          </a:bodyPr>
          <a:lstStyle/>
          <a:p>
            <a:pPr algn="just"/>
            <a:r>
              <a:rPr lang="en-US" b="0" i="0" dirty="0">
                <a:solidFill>
                  <a:schemeClr val="accent4"/>
                </a:solidFill>
                <a:effectLst/>
                <a:latin typeface="Söhne"/>
              </a:rPr>
              <a:t>R</a:t>
            </a:r>
            <a:r>
              <a:rPr lang="en-US" b="0" i="0" dirty="0">
                <a:solidFill>
                  <a:srgbClr val="ECECEC"/>
                </a:solidFill>
                <a:effectLst/>
                <a:latin typeface="Söhne"/>
              </a:rPr>
              <a:t>efine data based on preferences.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ustomized analysis options.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T</a:t>
            </a:r>
            <a:r>
              <a:rPr lang="en-US" b="0" i="0" dirty="0">
                <a:solidFill>
                  <a:srgbClr val="ECECEC"/>
                </a:solidFill>
                <a:effectLst/>
                <a:latin typeface="Söhne"/>
              </a:rPr>
              <a:t>ailored insights for users.</a:t>
            </a:r>
          </a:p>
        </p:txBody>
      </p:sp>
      <p:sp>
        <p:nvSpPr>
          <p:cNvPr id="45" name="TextBox 44">
            <a:extLst>
              <a:ext uri="{FF2B5EF4-FFF2-40B4-BE49-F238E27FC236}">
                <a16:creationId xmlns:a16="http://schemas.microsoft.com/office/drawing/2014/main" id="{8EA7AF71-DB33-A4C7-1BA6-116816C573C2}"/>
              </a:ext>
            </a:extLst>
          </p:cNvPr>
          <p:cNvSpPr txBox="1"/>
          <p:nvPr/>
        </p:nvSpPr>
        <p:spPr>
          <a:xfrm>
            <a:off x="7823723" y="2782602"/>
            <a:ext cx="1920354" cy="2585323"/>
          </a:xfrm>
          <a:prstGeom prst="rect">
            <a:avLst/>
          </a:prstGeom>
          <a:noFill/>
        </p:spPr>
        <p:txBody>
          <a:bodyPr wrap="square">
            <a:spAutoFit/>
          </a:bodyPr>
          <a:lstStyle/>
          <a:p>
            <a:pPr algn="just"/>
            <a:r>
              <a:rPr lang="en-US" b="0" i="0" dirty="0">
                <a:solidFill>
                  <a:schemeClr val="accent4"/>
                </a:solidFill>
                <a:effectLst/>
                <a:latin typeface="Söhne"/>
              </a:rPr>
              <a:t>E</a:t>
            </a:r>
            <a:r>
              <a:rPr lang="en-US" b="0" i="0" dirty="0">
                <a:solidFill>
                  <a:srgbClr val="ECECEC"/>
                </a:solidFill>
                <a:effectLst/>
                <a:latin typeface="Söhne"/>
              </a:rPr>
              <a:t>xplore weather data by city.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ompare multiple locations.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 regional weather patterns.</a:t>
            </a:r>
          </a:p>
        </p:txBody>
      </p:sp>
      <p:pic>
        <p:nvPicPr>
          <p:cNvPr id="2" name="Picture 1">
            <a:extLst>
              <a:ext uri="{FF2B5EF4-FFF2-40B4-BE49-F238E27FC236}">
                <a16:creationId xmlns:a16="http://schemas.microsoft.com/office/drawing/2014/main" id="{F6A2ABF7-1BC6-E9F0-06F5-849167E7641E}"/>
              </a:ext>
            </a:extLst>
          </p:cNvPr>
          <p:cNvPicPr>
            <a:picLocks noChangeAspect="1"/>
          </p:cNvPicPr>
          <p:nvPr/>
        </p:nvPicPr>
        <p:blipFill>
          <a:blip r:embed="rId12"/>
          <a:srcRect t="165" r="81332"/>
          <a:stretch>
            <a:fillRect/>
          </a:stretch>
        </p:blipFill>
        <p:spPr>
          <a:xfrm>
            <a:off x="12192000" y="0"/>
            <a:ext cx="2273753" cy="6846680"/>
          </a:xfrm>
          <a:custGeom>
            <a:avLst/>
            <a:gdLst>
              <a:gd name="connsiteX0" fmla="*/ 0 w 2273753"/>
              <a:gd name="connsiteY0" fmla="*/ 0 h 6846680"/>
              <a:gd name="connsiteX1" fmla="*/ 2273753 w 2273753"/>
              <a:gd name="connsiteY1" fmla="*/ 0 h 6846680"/>
              <a:gd name="connsiteX2" fmla="*/ 2273753 w 2273753"/>
              <a:gd name="connsiteY2" fmla="*/ 6846680 h 6846680"/>
              <a:gd name="connsiteX3" fmla="*/ 2270000 w 2273753"/>
              <a:gd name="connsiteY3" fmla="*/ 6846680 h 6846680"/>
            </a:gdLst>
            <a:ahLst/>
            <a:cxnLst>
              <a:cxn ang="0">
                <a:pos x="connsiteX0" y="connsiteY0"/>
              </a:cxn>
              <a:cxn ang="0">
                <a:pos x="connsiteX1" y="connsiteY1"/>
              </a:cxn>
              <a:cxn ang="0">
                <a:pos x="connsiteX2" y="connsiteY2"/>
              </a:cxn>
              <a:cxn ang="0">
                <a:pos x="connsiteX3" y="connsiteY3"/>
              </a:cxn>
            </a:cxnLst>
            <a:rect l="l" t="t" r="r" b="b"/>
            <a:pathLst>
              <a:path w="2273753" h="6846680">
                <a:moveTo>
                  <a:pt x="0" y="0"/>
                </a:moveTo>
                <a:lnTo>
                  <a:pt x="2273753" y="0"/>
                </a:lnTo>
                <a:lnTo>
                  <a:pt x="2273753" y="6846680"/>
                </a:lnTo>
                <a:lnTo>
                  <a:pt x="2270000" y="6846680"/>
                </a:lnTo>
                <a:close/>
              </a:path>
            </a:pathLst>
          </a:custGeom>
        </p:spPr>
      </p:pic>
    </p:spTree>
    <p:extLst>
      <p:ext uri="{BB962C8B-B14F-4D97-AF65-F5344CB8AC3E}">
        <p14:creationId xmlns:p14="http://schemas.microsoft.com/office/powerpoint/2010/main" val="235837558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rotWithShape="1">
          <a:blip r:embed="rId3">
            <a:extLst>
              <a:ext uri="{28A0092B-C50C-407E-A947-70E740481C1C}">
                <a14:useLocalDpi xmlns:a14="http://schemas.microsoft.com/office/drawing/2010/main" val="0"/>
              </a:ext>
            </a:extLst>
          </a:blip>
          <a:srcRect l="373" r="67"/>
          <a:stretch/>
        </p:blipFill>
        <p:spPr>
          <a:xfrm>
            <a:off x="3962399" y="581026"/>
            <a:ext cx="5692776" cy="5714999"/>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2" name="Rectangle: Rounded Corners 1">
            <a:extLst>
              <a:ext uri="{FF2B5EF4-FFF2-40B4-BE49-F238E27FC236}">
                <a16:creationId xmlns:a16="http://schemas.microsoft.com/office/drawing/2014/main" id="{08E1ED02-1095-8CF9-33D4-0CFB1D40BFCB}"/>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9B300"/>
                </a:solidFill>
                <a:effectLst/>
                <a:latin typeface="Segoe UI Light" panose="020B0502040204020203" pitchFamily="34" charset="0"/>
              </a:rPr>
              <a:t>Humidity levels vary among cities, with Vancouver and Haifa having the highest average humidity at 81% and 80%, respectively. Cities like Phoenix and Las Vegas experience the lowest humidity levels at 38% and 33%, respectively. Generally, coastal cities exhibit higher humidity compared to inland locations.</a:t>
            </a:r>
            <a:endParaRPr lang="en-IN" dirty="0"/>
          </a:p>
        </p:txBody>
      </p:sp>
      <p:sp>
        <p:nvSpPr>
          <p:cNvPr id="3" name="Rectangle: Rounded Corners 2">
            <a:extLst>
              <a:ext uri="{FF2B5EF4-FFF2-40B4-BE49-F238E27FC236}">
                <a16:creationId xmlns:a16="http://schemas.microsoft.com/office/drawing/2014/main" id="{6C8BAFE7-2DEB-5C0E-1729-12F25F8A5CB3}"/>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Plus Jakarta Sans"/>
              </a:rPr>
              <a:t>How does humidity vary across different cities? Generate a heatmap in Power BI to visualize this variation.</a:t>
            </a:r>
          </a:p>
        </p:txBody>
      </p:sp>
      <p:sp>
        <p:nvSpPr>
          <p:cNvPr id="4" name="Rectangle: Rounded Corners 3">
            <a:extLst>
              <a:ext uri="{FF2B5EF4-FFF2-40B4-BE49-F238E27FC236}">
                <a16:creationId xmlns:a16="http://schemas.microsoft.com/office/drawing/2014/main" id="{F9884A28-EED3-CAF6-1527-030851B24106}"/>
              </a:ext>
            </a:extLst>
          </p:cNvPr>
          <p:cNvSpPr/>
          <p:nvPr/>
        </p:nvSpPr>
        <p:spPr>
          <a:xfrm>
            <a:off x="-6416224" y="180974"/>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D196BC65-C6E4-62B1-3725-EEB53F20C128}"/>
              </a:ext>
            </a:extLst>
          </p:cNvPr>
          <p:cNvSpPr txBox="1">
            <a:spLocks/>
          </p:cNvSpPr>
          <p:nvPr/>
        </p:nvSpPr>
        <p:spPr>
          <a:xfrm>
            <a:off x="-6416224" y="153193"/>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P</a:t>
            </a:r>
            <a:r>
              <a:rPr lang="en-IN" dirty="0">
                <a:latin typeface="Segoe UI Black" panose="020B0A02040204020203" pitchFamily="34" charset="0"/>
                <a:ea typeface="Segoe UI Black" panose="020B0A02040204020203" pitchFamily="34" charset="0"/>
              </a:rPr>
              <a:t>ower </a:t>
            </a:r>
            <a:r>
              <a:rPr lang="en-IN" dirty="0">
                <a:solidFill>
                  <a:schemeClr val="accent4"/>
                </a:solidFill>
                <a:latin typeface="Segoe UI Black" panose="020B0A02040204020203" pitchFamily="34" charset="0"/>
                <a:ea typeface="Segoe UI Black" panose="020B0A02040204020203" pitchFamily="34" charset="0"/>
              </a:rPr>
              <a:t>B</a:t>
            </a:r>
            <a:r>
              <a:rPr lang="en-IN" dirty="0">
                <a:latin typeface="Segoe UI Black" panose="020B0A02040204020203" pitchFamily="34" charset="0"/>
                <a:ea typeface="Segoe UI Black" panose="020B0A02040204020203" pitchFamily="34" charset="0"/>
              </a:rPr>
              <a:t>I</a:t>
            </a:r>
          </a:p>
        </p:txBody>
      </p:sp>
      <p:sp>
        <p:nvSpPr>
          <p:cNvPr id="6" name="Title 1">
            <a:extLst>
              <a:ext uri="{FF2B5EF4-FFF2-40B4-BE49-F238E27FC236}">
                <a16:creationId xmlns:a16="http://schemas.microsoft.com/office/drawing/2014/main" id="{DCA6A803-A7FC-2098-6333-6A6D64A2188F}"/>
              </a:ext>
            </a:extLst>
          </p:cNvPr>
          <p:cNvSpPr txBox="1">
            <a:spLocks/>
          </p:cNvSpPr>
          <p:nvPr/>
        </p:nvSpPr>
        <p:spPr>
          <a:xfrm>
            <a:off x="-6416224" y="932656"/>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H</a:t>
            </a:r>
            <a:r>
              <a:rPr lang="en-IN" dirty="0">
                <a:latin typeface="Segoe UI Black" panose="020B0A02040204020203" pitchFamily="34" charset="0"/>
                <a:ea typeface="Segoe UI Black" panose="020B0A02040204020203" pitchFamily="34" charset="0"/>
              </a:rPr>
              <a:t>umidity</a:t>
            </a:r>
            <a:r>
              <a:rPr lang="en-IN" dirty="0">
                <a:solidFill>
                  <a:schemeClr val="accent4"/>
                </a:solidFill>
                <a:latin typeface="Segoe UI Black" panose="020B0A02040204020203" pitchFamily="34" charset="0"/>
                <a:ea typeface="Segoe UI Black" panose="020B0A02040204020203" pitchFamily="34" charset="0"/>
              </a:rPr>
              <a:t> P</a:t>
            </a:r>
            <a:r>
              <a:rPr lang="en-IN" dirty="0">
                <a:latin typeface="Segoe UI Black" panose="020B0A02040204020203" pitchFamily="34" charset="0"/>
                <a:ea typeface="Segoe UI Black" panose="020B0A02040204020203" pitchFamily="34" charset="0"/>
              </a:rPr>
              <a:t>age</a:t>
            </a:r>
          </a:p>
        </p:txBody>
      </p:sp>
      <p:sp>
        <p:nvSpPr>
          <p:cNvPr id="7" name="Rectangle: Rounded Corners 6">
            <a:extLst>
              <a:ext uri="{FF2B5EF4-FFF2-40B4-BE49-F238E27FC236}">
                <a16:creationId xmlns:a16="http://schemas.microsoft.com/office/drawing/2014/main" id="{61D4C474-E51B-1A1D-A51B-50D9BB6E6F0C}"/>
              </a:ext>
            </a:extLst>
          </p:cNvPr>
          <p:cNvSpPr/>
          <p:nvPr/>
        </p:nvSpPr>
        <p:spPr>
          <a:xfrm>
            <a:off x="-9241973" y="1800224"/>
            <a:ext cx="9150350" cy="479107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City with solid fill">
            <a:extLst>
              <a:ext uri="{FF2B5EF4-FFF2-40B4-BE49-F238E27FC236}">
                <a16:creationId xmlns:a16="http://schemas.microsoft.com/office/drawing/2014/main" id="{72E51001-D667-3E88-5CB2-CCB17FADEF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6153" y="5342802"/>
            <a:ext cx="914400" cy="914400"/>
          </a:xfrm>
          <a:prstGeom prst="rect">
            <a:avLst/>
          </a:prstGeom>
        </p:spPr>
      </p:pic>
      <p:pic>
        <p:nvPicPr>
          <p:cNvPr id="13" name="Graphic 12" descr="Back with solid fill">
            <a:extLst>
              <a:ext uri="{FF2B5EF4-FFF2-40B4-BE49-F238E27FC236}">
                <a16:creationId xmlns:a16="http://schemas.microsoft.com/office/drawing/2014/main" id="{E40FFC60-79DA-3802-C1B4-6F3F9516E8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00587" y="5342802"/>
            <a:ext cx="914400" cy="914400"/>
          </a:xfrm>
          <a:prstGeom prst="rect">
            <a:avLst/>
          </a:prstGeom>
        </p:spPr>
      </p:pic>
      <p:pic>
        <p:nvPicPr>
          <p:cNvPr id="14" name="Graphic 13" descr="Beaker with solid fill">
            <a:extLst>
              <a:ext uri="{FF2B5EF4-FFF2-40B4-BE49-F238E27FC236}">
                <a16:creationId xmlns:a16="http://schemas.microsoft.com/office/drawing/2014/main" id="{5A7994C7-ED8C-5BB4-937B-6D32FA3E04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96899" y="5278833"/>
            <a:ext cx="914400" cy="914400"/>
          </a:xfrm>
          <a:prstGeom prst="rect">
            <a:avLst/>
          </a:prstGeom>
        </p:spPr>
      </p:pic>
      <p:pic>
        <p:nvPicPr>
          <p:cNvPr id="15" name="Graphic 14" descr="Water with solid fill">
            <a:extLst>
              <a:ext uri="{FF2B5EF4-FFF2-40B4-BE49-F238E27FC236}">
                <a16:creationId xmlns:a16="http://schemas.microsoft.com/office/drawing/2014/main" id="{0CFD117F-D05B-6F90-D7FF-759B799A81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121867" y="5342802"/>
            <a:ext cx="914400" cy="914400"/>
          </a:xfrm>
          <a:prstGeom prst="rect">
            <a:avLst/>
          </a:prstGeom>
        </p:spPr>
      </p:pic>
      <p:sp>
        <p:nvSpPr>
          <p:cNvPr id="16" name="TextBox 15">
            <a:extLst>
              <a:ext uri="{FF2B5EF4-FFF2-40B4-BE49-F238E27FC236}">
                <a16:creationId xmlns:a16="http://schemas.microsoft.com/office/drawing/2014/main" id="{3204F9DC-0A98-5B74-FD83-1B6769DCF066}"/>
              </a:ext>
            </a:extLst>
          </p:cNvPr>
          <p:cNvSpPr txBox="1"/>
          <p:nvPr/>
        </p:nvSpPr>
        <p:spPr>
          <a:xfrm>
            <a:off x="-9271520" y="6177309"/>
            <a:ext cx="1213705" cy="369332"/>
          </a:xfrm>
          <a:prstGeom prst="rect">
            <a:avLst/>
          </a:prstGeom>
          <a:noFill/>
        </p:spPr>
        <p:txBody>
          <a:bodyPr wrap="square" rtlCol="0">
            <a:spAutoFit/>
          </a:bodyPr>
          <a:lstStyle/>
          <a:p>
            <a:pPr algn="ctr"/>
            <a:r>
              <a:rPr lang="en-IN" dirty="0"/>
              <a:t>Humidity</a:t>
            </a:r>
          </a:p>
        </p:txBody>
      </p:sp>
      <p:sp>
        <p:nvSpPr>
          <p:cNvPr id="17" name="TextBox 16">
            <a:extLst>
              <a:ext uri="{FF2B5EF4-FFF2-40B4-BE49-F238E27FC236}">
                <a16:creationId xmlns:a16="http://schemas.microsoft.com/office/drawing/2014/main" id="{8F12A7A3-B398-136D-6A72-B26644C9925A}"/>
              </a:ext>
            </a:extLst>
          </p:cNvPr>
          <p:cNvSpPr txBox="1"/>
          <p:nvPr/>
        </p:nvSpPr>
        <p:spPr>
          <a:xfrm>
            <a:off x="-6799891" y="6181961"/>
            <a:ext cx="1621536" cy="369332"/>
          </a:xfrm>
          <a:prstGeom prst="rect">
            <a:avLst/>
          </a:prstGeom>
          <a:noFill/>
        </p:spPr>
        <p:txBody>
          <a:bodyPr wrap="square" rtlCol="0">
            <a:spAutoFit/>
          </a:bodyPr>
          <a:lstStyle/>
          <a:p>
            <a:pPr algn="ctr"/>
            <a:r>
              <a:rPr lang="en-IN" dirty="0"/>
              <a:t>Navigation</a:t>
            </a:r>
          </a:p>
        </p:txBody>
      </p:sp>
      <p:sp>
        <p:nvSpPr>
          <p:cNvPr id="18" name="TextBox 17">
            <a:extLst>
              <a:ext uri="{FF2B5EF4-FFF2-40B4-BE49-F238E27FC236}">
                <a16:creationId xmlns:a16="http://schemas.microsoft.com/office/drawing/2014/main" id="{1BCBB845-55E7-469B-99F7-B71CAFD2B670}"/>
              </a:ext>
            </a:extLst>
          </p:cNvPr>
          <p:cNvSpPr txBox="1"/>
          <p:nvPr/>
        </p:nvSpPr>
        <p:spPr>
          <a:xfrm>
            <a:off x="-4196898" y="6181961"/>
            <a:ext cx="914399" cy="369332"/>
          </a:xfrm>
          <a:prstGeom prst="rect">
            <a:avLst/>
          </a:prstGeom>
          <a:noFill/>
        </p:spPr>
        <p:txBody>
          <a:bodyPr wrap="square" rtlCol="0">
            <a:spAutoFit/>
          </a:bodyPr>
          <a:lstStyle/>
          <a:p>
            <a:pPr algn="ctr"/>
            <a:r>
              <a:rPr lang="en-IN" dirty="0"/>
              <a:t>Filter</a:t>
            </a:r>
          </a:p>
        </p:txBody>
      </p:sp>
      <p:sp>
        <p:nvSpPr>
          <p:cNvPr id="19" name="TextBox 18">
            <a:extLst>
              <a:ext uri="{FF2B5EF4-FFF2-40B4-BE49-F238E27FC236}">
                <a16:creationId xmlns:a16="http://schemas.microsoft.com/office/drawing/2014/main" id="{C6113BED-5466-D705-6F0C-7A7CACE5BCD4}"/>
              </a:ext>
            </a:extLst>
          </p:cNvPr>
          <p:cNvSpPr txBox="1"/>
          <p:nvPr/>
        </p:nvSpPr>
        <p:spPr>
          <a:xfrm>
            <a:off x="-1576897" y="6181961"/>
            <a:ext cx="914399" cy="369332"/>
          </a:xfrm>
          <a:prstGeom prst="rect">
            <a:avLst/>
          </a:prstGeom>
          <a:noFill/>
        </p:spPr>
        <p:txBody>
          <a:bodyPr wrap="square" rtlCol="0">
            <a:spAutoFit/>
          </a:bodyPr>
          <a:lstStyle/>
          <a:p>
            <a:pPr algn="ctr"/>
            <a:r>
              <a:rPr lang="en-IN" dirty="0"/>
              <a:t>City</a:t>
            </a:r>
          </a:p>
        </p:txBody>
      </p:sp>
      <p:sp>
        <p:nvSpPr>
          <p:cNvPr id="20" name="TextBox 19">
            <a:extLst>
              <a:ext uri="{FF2B5EF4-FFF2-40B4-BE49-F238E27FC236}">
                <a16:creationId xmlns:a16="http://schemas.microsoft.com/office/drawing/2014/main" id="{DD6298A7-E064-6175-5F71-49C535B387C4}"/>
              </a:ext>
            </a:extLst>
          </p:cNvPr>
          <p:cNvSpPr txBox="1"/>
          <p:nvPr/>
        </p:nvSpPr>
        <p:spPr>
          <a:xfrm>
            <a:off x="-9121869" y="2782602"/>
            <a:ext cx="2065509" cy="2585323"/>
          </a:xfrm>
          <a:prstGeom prst="rect">
            <a:avLst/>
          </a:prstGeom>
          <a:noFill/>
        </p:spPr>
        <p:txBody>
          <a:bodyPr wrap="square" rtlCol="0">
            <a:spAutoFit/>
          </a:bodyPr>
          <a:lstStyle/>
          <a:p>
            <a:pPr algn="just"/>
            <a:r>
              <a:rPr lang="en-IN" b="0" i="0" dirty="0">
                <a:solidFill>
                  <a:schemeClr val="accent4"/>
                </a:solidFill>
                <a:effectLst/>
                <a:latin typeface="Söhne"/>
              </a:rPr>
              <a:t>Q</a:t>
            </a:r>
            <a:r>
              <a:rPr lang="en-IN" b="0" i="0" dirty="0">
                <a:solidFill>
                  <a:srgbClr val="ECECEC"/>
                </a:solidFill>
                <a:effectLst/>
                <a:latin typeface="Söhne"/>
              </a:rPr>
              <a:t>uantitative moisture levels.</a:t>
            </a:r>
          </a:p>
          <a:p>
            <a:pPr algn="just"/>
            <a:endParaRPr lang="en-IN" b="0" i="0" dirty="0">
              <a:solidFill>
                <a:srgbClr val="ECECEC"/>
              </a:solidFill>
              <a:effectLst/>
              <a:latin typeface="Söhne"/>
            </a:endParaRPr>
          </a:p>
          <a:p>
            <a:pPr algn="just"/>
            <a:r>
              <a:rPr lang="en-IN" b="0" i="0" dirty="0">
                <a:solidFill>
                  <a:schemeClr val="accent4"/>
                </a:solidFill>
                <a:effectLst/>
                <a:latin typeface="Söhne"/>
              </a:rPr>
              <a:t>A</a:t>
            </a:r>
            <a:r>
              <a:rPr lang="en-IN" b="0" i="0" dirty="0">
                <a:solidFill>
                  <a:srgbClr val="ECECEC"/>
                </a:solidFill>
                <a:effectLst/>
                <a:latin typeface="Söhne"/>
              </a:rPr>
              <a:t>ssessing atmospheric moisture.</a:t>
            </a:r>
          </a:p>
          <a:p>
            <a:pPr algn="just"/>
            <a:endParaRPr lang="en-IN" b="0" i="0" dirty="0">
              <a:solidFill>
                <a:srgbClr val="ECECEC"/>
              </a:solidFill>
              <a:effectLst/>
              <a:latin typeface="Söhne"/>
            </a:endParaRPr>
          </a:p>
          <a:p>
            <a:pPr algn="just"/>
            <a:r>
              <a:rPr lang="en-IN" b="0" i="0" dirty="0">
                <a:solidFill>
                  <a:schemeClr val="accent4"/>
                </a:solidFill>
                <a:effectLst/>
                <a:latin typeface="Söhne"/>
              </a:rPr>
              <a:t>C</a:t>
            </a:r>
            <a:r>
              <a:rPr lang="en-IN" b="0" i="0" dirty="0">
                <a:solidFill>
                  <a:srgbClr val="ECECEC"/>
                </a:solidFill>
                <a:effectLst/>
                <a:latin typeface="Söhne"/>
              </a:rPr>
              <a:t>orrelating humidity variations.</a:t>
            </a:r>
          </a:p>
        </p:txBody>
      </p:sp>
      <p:sp>
        <p:nvSpPr>
          <p:cNvPr id="21" name="TextBox 20">
            <a:extLst>
              <a:ext uri="{FF2B5EF4-FFF2-40B4-BE49-F238E27FC236}">
                <a16:creationId xmlns:a16="http://schemas.microsoft.com/office/drawing/2014/main" id="{9D311DF0-8236-8B7F-8438-7171E301BCA5}"/>
              </a:ext>
            </a:extLst>
          </p:cNvPr>
          <p:cNvSpPr txBox="1"/>
          <p:nvPr/>
        </p:nvSpPr>
        <p:spPr>
          <a:xfrm>
            <a:off x="-6793288" y="2782602"/>
            <a:ext cx="2163482" cy="2308324"/>
          </a:xfrm>
          <a:prstGeom prst="rect">
            <a:avLst/>
          </a:prstGeom>
          <a:noFill/>
        </p:spPr>
        <p:txBody>
          <a:bodyPr wrap="square">
            <a:spAutoFit/>
          </a:bodyPr>
          <a:lstStyle/>
          <a:p>
            <a:pPr algn="just"/>
            <a:r>
              <a:rPr lang="en-US" b="0" i="0" dirty="0">
                <a:solidFill>
                  <a:schemeClr val="accent4"/>
                </a:solidFill>
                <a:effectLst/>
                <a:latin typeface="Söhne"/>
              </a:rPr>
              <a:t>S</a:t>
            </a:r>
            <a:r>
              <a:rPr lang="en-US" b="0" i="0" dirty="0">
                <a:solidFill>
                  <a:srgbClr val="ECECEC"/>
                </a:solidFill>
                <a:effectLst/>
                <a:latin typeface="Söhne"/>
              </a:rPr>
              <a:t>eamless access to different sections.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S</a:t>
            </a:r>
            <a:r>
              <a:rPr lang="en-US" b="0" i="0" dirty="0">
                <a:solidFill>
                  <a:srgbClr val="ECECEC"/>
                </a:solidFill>
                <a:effectLst/>
                <a:latin typeface="Söhne"/>
              </a:rPr>
              <a:t>treamlined user experience.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E</a:t>
            </a:r>
            <a:r>
              <a:rPr lang="en-US" b="0" i="0" dirty="0">
                <a:solidFill>
                  <a:srgbClr val="ECECEC"/>
                </a:solidFill>
                <a:effectLst/>
                <a:latin typeface="Söhne"/>
              </a:rPr>
              <a:t>nhances dashboard usability.</a:t>
            </a:r>
          </a:p>
        </p:txBody>
      </p:sp>
      <p:sp>
        <p:nvSpPr>
          <p:cNvPr id="22" name="TextBox 21">
            <a:extLst>
              <a:ext uri="{FF2B5EF4-FFF2-40B4-BE49-F238E27FC236}">
                <a16:creationId xmlns:a16="http://schemas.microsoft.com/office/drawing/2014/main" id="{2C80877E-58D1-2AFF-D457-953D9A3D11C6}"/>
              </a:ext>
            </a:extLst>
          </p:cNvPr>
          <p:cNvSpPr txBox="1"/>
          <p:nvPr/>
        </p:nvSpPr>
        <p:spPr>
          <a:xfrm>
            <a:off x="-4197590" y="2782602"/>
            <a:ext cx="1822104" cy="2585323"/>
          </a:xfrm>
          <a:prstGeom prst="rect">
            <a:avLst/>
          </a:prstGeom>
          <a:noFill/>
        </p:spPr>
        <p:txBody>
          <a:bodyPr wrap="square">
            <a:spAutoFit/>
          </a:bodyPr>
          <a:lstStyle/>
          <a:p>
            <a:pPr algn="just"/>
            <a:r>
              <a:rPr lang="en-US" b="0" i="0" dirty="0">
                <a:solidFill>
                  <a:schemeClr val="accent4"/>
                </a:solidFill>
                <a:effectLst/>
                <a:latin typeface="Söhne"/>
              </a:rPr>
              <a:t>R</a:t>
            </a:r>
            <a:r>
              <a:rPr lang="en-US" b="0" i="0" dirty="0">
                <a:solidFill>
                  <a:srgbClr val="ECECEC"/>
                </a:solidFill>
                <a:effectLst/>
                <a:latin typeface="Söhne"/>
              </a:rPr>
              <a:t>efine data based on preferences.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ustomized analysis options.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T</a:t>
            </a:r>
            <a:r>
              <a:rPr lang="en-US" b="0" i="0" dirty="0">
                <a:solidFill>
                  <a:srgbClr val="ECECEC"/>
                </a:solidFill>
                <a:effectLst/>
                <a:latin typeface="Söhne"/>
              </a:rPr>
              <a:t>ailored insights for users.</a:t>
            </a:r>
          </a:p>
        </p:txBody>
      </p:sp>
      <p:sp>
        <p:nvSpPr>
          <p:cNvPr id="23" name="TextBox 22">
            <a:extLst>
              <a:ext uri="{FF2B5EF4-FFF2-40B4-BE49-F238E27FC236}">
                <a16:creationId xmlns:a16="http://schemas.microsoft.com/office/drawing/2014/main" id="{CB64FB73-00A8-3188-38EC-2DE5DE607927}"/>
              </a:ext>
            </a:extLst>
          </p:cNvPr>
          <p:cNvSpPr txBox="1"/>
          <p:nvPr/>
        </p:nvSpPr>
        <p:spPr>
          <a:xfrm>
            <a:off x="-2011976" y="2782602"/>
            <a:ext cx="1920354" cy="2585323"/>
          </a:xfrm>
          <a:prstGeom prst="rect">
            <a:avLst/>
          </a:prstGeom>
          <a:noFill/>
        </p:spPr>
        <p:txBody>
          <a:bodyPr wrap="square">
            <a:spAutoFit/>
          </a:bodyPr>
          <a:lstStyle/>
          <a:p>
            <a:pPr algn="just"/>
            <a:r>
              <a:rPr lang="en-US" b="0" i="0" dirty="0">
                <a:solidFill>
                  <a:schemeClr val="accent4"/>
                </a:solidFill>
                <a:effectLst/>
                <a:latin typeface="Söhne"/>
              </a:rPr>
              <a:t>E</a:t>
            </a:r>
            <a:r>
              <a:rPr lang="en-US" b="0" i="0" dirty="0">
                <a:solidFill>
                  <a:srgbClr val="ECECEC"/>
                </a:solidFill>
                <a:effectLst/>
                <a:latin typeface="Söhne"/>
              </a:rPr>
              <a:t>xplore weather data by city.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ompare multiple locations.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 regional weather patterns.</a:t>
            </a:r>
          </a:p>
        </p:txBody>
      </p:sp>
      <p:pic>
        <p:nvPicPr>
          <p:cNvPr id="28" name="Picture 27">
            <a:extLst>
              <a:ext uri="{FF2B5EF4-FFF2-40B4-BE49-F238E27FC236}">
                <a16:creationId xmlns:a16="http://schemas.microsoft.com/office/drawing/2014/main" id="{D6D4853D-244D-2E18-0037-9836D37F78F4}"/>
              </a:ext>
            </a:extLst>
          </p:cNvPr>
          <p:cNvPicPr>
            <a:picLocks noChangeAspect="1"/>
          </p:cNvPicPr>
          <p:nvPr/>
        </p:nvPicPr>
        <p:blipFill>
          <a:blip r:embed="rId12"/>
          <a:srcRect t="165" r="81332"/>
          <a:stretch>
            <a:fillRect/>
          </a:stretch>
        </p:blipFill>
        <p:spPr>
          <a:xfrm>
            <a:off x="9918248" y="0"/>
            <a:ext cx="2273753" cy="6846680"/>
          </a:xfrm>
          <a:custGeom>
            <a:avLst/>
            <a:gdLst>
              <a:gd name="connsiteX0" fmla="*/ 0 w 2273753"/>
              <a:gd name="connsiteY0" fmla="*/ 0 h 6846680"/>
              <a:gd name="connsiteX1" fmla="*/ 2273753 w 2273753"/>
              <a:gd name="connsiteY1" fmla="*/ 0 h 6846680"/>
              <a:gd name="connsiteX2" fmla="*/ 2273753 w 2273753"/>
              <a:gd name="connsiteY2" fmla="*/ 6846680 h 6846680"/>
              <a:gd name="connsiteX3" fmla="*/ 2270000 w 2273753"/>
              <a:gd name="connsiteY3" fmla="*/ 6846680 h 6846680"/>
            </a:gdLst>
            <a:ahLst/>
            <a:cxnLst>
              <a:cxn ang="0">
                <a:pos x="connsiteX0" y="connsiteY0"/>
              </a:cxn>
              <a:cxn ang="0">
                <a:pos x="connsiteX1" y="connsiteY1"/>
              </a:cxn>
              <a:cxn ang="0">
                <a:pos x="connsiteX2" y="connsiteY2"/>
              </a:cxn>
              <a:cxn ang="0">
                <a:pos x="connsiteX3" y="connsiteY3"/>
              </a:cxn>
            </a:cxnLst>
            <a:rect l="l" t="t" r="r" b="b"/>
            <a:pathLst>
              <a:path w="2273753" h="6846680">
                <a:moveTo>
                  <a:pt x="0" y="0"/>
                </a:moveTo>
                <a:lnTo>
                  <a:pt x="2273753" y="0"/>
                </a:lnTo>
                <a:lnTo>
                  <a:pt x="2273753" y="6846680"/>
                </a:lnTo>
                <a:lnTo>
                  <a:pt x="2270000" y="6846680"/>
                </a:lnTo>
                <a:close/>
              </a:path>
            </a:pathLst>
          </a:custGeom>
        </p:spPr>
      </p:pic>
    </p:spTree>
    <p:extLst>
      <p:ext uri="{BB962C8B-B14F-4D97-AF65-F5344CB8AC3E}">
        <p14:creationId xmlns:p14="http://schemas.microsoft.com/office/powerpoint/2010/main" val="130046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26EB86-8F0F-66B0-1A3D-DBF3A8BAF3CA}"/>
              </a:ext>
            </a:extLst>
          </p:cNvPr>
          <p:cNvPicPr>
            <a:picLocks noChangeAspect="1"/>
          </p:cNvPicPr>
          <p:nvPr/>
        </p:nvPicPr>
        <p:blipFill>
          <a:blip r:embed="rId2"/>
          <a:stretch>
            <a:fillRect/>
          </a:stretch>
        </p:blipFill>
        <p:spPr>
          <a:xfrm>
            <a:off x="6166" y="0"/>
            <a:ext cx="12179668" cy="6858000"/>
          </a:xfrm>
          <a:prstGeom prst="rect">
            <a:avLst/>
          </a:prstGeom>
        </p:spPr>
      </p:pic>
    </p:spTree>
    <p:extLst>
      <p:ext uri="{BB962C8B-B14F-4D97-AF65-F5344CB8AC3E}">
        <p14:creationId xmlns:p14="http://schemas.microsoft.com/office/powerpoint/2010/main" val="4085735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a:blip r:embed="rId3">
            <a:extLst>
              <a:ext uri="{28A0092B-C50C-407E-A947-70E740481C1C}">
                <a14:useLocalDpi xmlns:a14="http://schemas.microsoft.com/office/drawing/2010/main" val="0"/>
              </a:ext>
            </a:extLst>
          </a:blip>
          <a:srcRect l="27226" r="27226"/>
          <a:stretch/>
        </p:blipFill>
        <p:spPr>
          <a:xfrm>
            <a:off x="9909175"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14" name="Rectangle: Rounded Corners 13">
            <a:extLst>
              <a:ext uri="{FF2B5EF4-FFF2-40B4-BE49-F238E27FC236}">
                <a16:creationId xmlns:a16="http://schemas.microsoft.com/office/drawing/2014/main" id="{9C65C8A4-DC77-2E24-8920-11A3CD5A0027}"/>
              </a:ext>
            </a:extLst>
          </p:cNvPr>
          <p:cNvSpPr/>
          <p:nvPr/>
        </p:nvSpPr>
        <p:spPr>
          <a:xfrm>
            <a:off x="3419475" y="180974"/>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1">
            <a:extLst>
              <a:ext uri="{FF2B5EF4-FFF2-40B4-BE49-F238E27FC236}">
                <a16:creationId xmlns:a16="http://schemas.microsoft.com/office/drawing/2014/main" id="{1317D3EF-E9BA-EA3D-6949-3C86509DBB6D}"/>
              </a:ext>
            </a:extLst>
          </p:cNvPr>
          <p:cNvSpPr txBox="1">
            <a:spLocks/>
          </p:cNvSpPr>
          <p:nvPr/>
        </p:nvSpPr>
        <p:spPr>
          <a:xfrm>
            <a:off x="3419475" y="153193"/>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P</a:t>
            </a:r>
            <a:r>
              <a:rPr lang="en-IN" dirty="0">
                <a:latin typeface="Segoe UI Black" panose="020B0A02040204020203" pitchFamily="34" charset="0"/>
                <a:ea typeface="Segoe UI Black" panose="020B0A02040204020203" pitchFamily="34" charset="0"/>
              </a:rPr>
              <a:t>ower </a:t>
            </a:r>
            <a:r>
              <a:rPr lang="en-IN" dirty="0">
                <a:solidFill>
                  <a:schemeClr val="accent4"/>
                </a:solidFill>
                <a:latin typeface="Segoe UI Black" panose="020B0A02040204020203" pitchFamily="34" charset="0"/>
                <a:ea typeface="Segoe UI Black" panose="020B0A02040204020203" pitchFamily="34" charset="0"/>
              </a:rPr>
              <a:t>B</a:t>
            </a:r>
            <a:r>
              <a:rPr lang="en-IN" dirty="0">
                <a:latin typeface="Segoe UI Black" panose="020B0A02040204020203" pitchFamily="34" charset="0"/>
                <a:ea typeface="Segoe UI Black" panose="020B0A02040204020203" pitchFamily="34" charset="0"/>
              </a:rPr>
              <a:t>I</a:t>
            </a:r>
          </a:p>
        </p:txBody>
      </p:sp>
      <p:sp>
        <p:nvSpPr>
          <p:cNvPr id="16" name="Title 1">
            <a:extLst>
              <a:ext uri="{FF2B5EF4-FFF2-40B4-BE49-F238E27FC236}">
                <a16:creationId xmlns:a16="http://schemas.microsoft.com/office/drawing/2014/main" id="{4B18518B-FC29-6622-2D91-88F06DC44977}"/>
              </a:ext>
            </a:extLst>
          </p:cNvPr>
          <p:cNvSpPr txBox="1">
            <a:spLocks/>
          </p:cNvSpPr>
          <p:nvPr/>
        </p:nvSpPr>
        <p:spPr>
          <a:xfrm>
            <a:off x="3419475" y="932656"/>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T</a:t>
            </a:r>
            <a:r>
              <a:rPr lang="en-IN" dirty="0">
                <a:latin typeface="Segoe UI Black" panose="020B0A02040204020203" pitchFamily="34" charset="0"/>
                <a:ea typeface="Segoe UI Black" panose="020B0A02040204020203" pitchFamily="34" charset="0"/>
              </a:rPr>
              <a:t>emperature</a:t>
            </a:r>
            <a:r>
              <a:rPr lang="en-IN" dirty="0">
                <a:solidFill>
                  <a:schemeClr val="accent4"/>
                </a:solidFill>
                <a:latin typeface="Segoe UI Black" panose="020B0A02040204020203" pitchFamily="34" charset="0"/>
                <a:ea typeface="Segoe UI Black" panose="020B0A02040204020203" pitchFamily="34" charset="0"/>
              </a:rPr>
              <a:t> P</a:t>
            </a:r>
            <a:r>
              <a:rPr lang="en-IN" dirty="0">
                <a:latin typeface="Segoe UI Black" panose="020B0A02040204020203" pitchFamily="34" charset="0"/>
                <a:ea typeface="Segoe UI Black" panose="020B0A02040204020203" pitchFamily="34" charset="0"/>
              </a:rPr>
              <a:t>age</a:t>
            </a:r>
          </a:p>
        </p:txBody>
      </p:sp>
      <p:sp>
        <p:nvSpPr>
          <p:cNvPr id="17" name="Rectangle: Rounded Corners 16">
            <a:extLst>
              <a:ext uri="{FF2B5EF4-FFF2-40B4-BE49-F238E27FC236}">
                <a16:creationId xmlns:a16="http://schemas.microsoft.com/office/drawing/2014/main" id="{04E60973-EFAC-B47C-DB09-2BCD2D369DAF}"/>
              </a:ext>
            </a:extLst>
          </p:cNvPr>
          <p:cNvSpPr/>
          <p:nvPr/>
        </p:nvSpPr>
        <p:spPr>
          <a:xfrm>
            <a:off x="593726" y="1800224"/>
            <a:ext cx="9150350" cy="479107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City with solid fill">
            <a:extLst>
              <a:ext uri="{FF2B5EF4-FFF2-40B4-BE49-F238E27FC236}">
                <a16:creationId xmlns:a16="http://schemas.microsoft.com/office/drawing/2014/main" id="{280E1439-024A-B1AD-1B21-2AA56D210D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9546" y="5342802"/>
            <a:ext cx="914400" cy="914400"/>
          </a:xfrm>
          <a:prstGeom prst="rect">
            <a:avLst/>
          </a:prstGeom>
        </p:spPr>
      </p:pic>
      <p:pic>
        <p:nvPicPr>
          <p:cNvPr id="28" name="Graphic 27" descr="Back with solid fill">
            <a:extLst>
              <a:ext uri="{FF2B5EF4-FFF2-40B4-BE49-F238E27FC236}">
                <a16:creationId xmlns:a16="http://schemas.microsoft.com/office/drawing/2014/main" id="{9AE9870C-B228-CDA8-A600-2B7149782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35112" y="5342802"/>
            <a:ext cx="914400" cy="914400"/>
          </a:xfrm>
          <a:prstGeom prst="rect">
            <a:avLst/>
          </a:prstGeom>
        </p:spPr>
      </p:pic>
      <p:pic>
        <p:nvPicPr>
          <p:cNvPr id="30" name="Graphic 29" descr="Beaker with solid fill">
            <a:extLst>
              <a:ext uri="{FF2B5EF4-FFF2-40B4-BE49-F238E27FC236}">
                <a16:creationId xmlns:a16="http://schemas.microsoft.com/office/drawing/2014/main" id="{3F2B6F19-0EF9-95E5-DF71-61A4FE0149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5278833"/>
            <a:ext cx="914400" cy="914400"/>
          </a:xfrm>
          <a:prstGeom prst="rect">
            <a:avLst/>
          </a:prstGeom>
        </p:spPr>
      </p:pic>
      <p:pic>
        <p:nvPicPr>
          <p:cNvPr id="32" name="Graphic 31" descr="Thermometer with solid fill">
            <a:extLst>
              <a:ext uri="{FF2B5EF4-FFF2-40B4-BE49-F238E27FC236}">
                <a16:creationId xmlns:a16="http://schemas.microsoft.com/office/drawing/2014/main" id="{AD6D8881-F780-270B-0DD6-AA1483E5DA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13832" y="5342802"/>
            <a:ext cx="914400" cy="914400"/>
          </a:xfrm>
          <a:prstGeom prst="rect">
            <a:avLst/>
          </a:prstGeom>
        </p:spPr>
      </p:pic>
      <p:sp>
        <p:nvSpPr>
          <p:cNvPr id="33" name="TextBox 32">
            <a:extLst>
              <a:ext uri="{FF2B5EF4-FFF2-40B4-BE49-F238E27FC236}">
                <a16:creationId xmlns:a16="http://schemas.microsoft.com/office/drawing/2014/main" id="{016FD332-B2A3-7D66-676C-F01650369EEA}"/>
              </a:ext>
            </a:extLst>
          </p:cNvPr>
          <p:cNvSpPr txBox="1"/>
          <p:nvPr/>
        </p:nvSpPr>
        <p:spPr>
          <a:xfrm>
            <a:off x="564179" y="6177309"/>
            <a:ext cx="1471499" cy="369332"/>
          </a:xfrm>
          <a:prstGeom prst="rect">
            <a:avLst/>
          </a:prstGeom>
          <a:noFill/>
        </p:spPr>
        <p:txBody>
          <a:bodyPr wrap="square" rtlCol="0">
            <a:spAutoFit/>
          </a:bodyPr>
          <a:lstStyle/>
          <a:p>
            <a:pPr algn="ctr"/>
            <a:r>
              <a:rPr lang="en-IN" dirty="0"/>
              <a:t>Temperature</a:t>
            </a:r>
          </a:p>
        </p:txBody>
      </p:sp>
      <p:sp>
        <p:nvSpPr>
          <p:cNvPr id="34" name="TextBox 33">
            <a:extLst>
              <a:ext uri="{FF2B5EF4-FFF2-40B4-BE49-F238E27FC236}">
                <a16:creationId xmlns:a16="http://schemas.microsoft.com/office/drawing/2014/main" id="{798F4AC8-DEB1-FBF9-5778-EE3275CC19C5}"/>
              </a:ext>
            </a:extLst>
          </p:cNvPr>
          <p:cNvSpPr txBox="1"/>
          <p:nvPr/>
        </p:nvSpPr>
        <p:spPr>
          <a:xfrm>
            <a:off x="3035808" y="6181961"/>
            <a:ext cx="1621536" cy="369332"/>
          </a:xfrm>
          <a:prstGeom prst="rect">
            <a:avLst/>
          </a:prstGeom>
          <a:noFill/>
        </p:spPr>
        <p:txBody>
          <a:bodyPr wrap="square" rtlCol="0">
            <a:spAutoFit/>
          </a:bodyPr>
          <a:lstStyle/>
          <a:p>
            <a:pPr algn="ctr"/>
            <a:r>
              <a:rPr lang="en-IN" dirty="0"/>
              <a:t>Navigation</a:t>
            </a:r>
          </a:p>
        </p:txBody>
      </p:sp>
      <p:sp>
        <p:nvSpPr>
          <p:cNvPr id="35" name="TextBox 34">
            <a:extLst>
              <a:ext uri="{FF2B5EF4-FFF2-40B4-BE49-F238E27FC236}">
                <a16:creationId xmlns:a16="http://schemas.microsoft.com/office/drawing/2014/main" id="{5271C7AE-DEB0-A36D-BCDE-1FFEC727B3CB}"/>
              </a:ext>
            </a:extLst>
          </p:cNvPr>
          <p:cNvSpPr txBox="1"/>
          <p:nvPr/>
        </p:nvSpPr>
        <p:spPr>
          <a:xfrm>
            <a:off x="5638801" y="6181961"/>
            <a:ext cx="914399" cy="369332"/>
          </a:xfrm>
          <a:prstGeom prst="rect">
            <a:avLst/>
          </a:prstGeom>
          <a:noFill/>
        </p:spPr>
        <p:txBody>
          <a:bodyPr wrap="square" rtlCol="0">
            <a:spAutoFit/>
          </a:bodyPr>
          <a:lstStyle/>
          <a:p>
            <a:pPr algn="ctr"/>
            <a:r>
              <a:rPr lang="en-IN" dirty="0"/>
              <a:t>Filter</a:t>
            </a:r>
          </a:p>
        </p:txBody>
      </p:sp>
      <p:sp>
        <p:nvSpPr>
          <p:cNvPr id="36" name="TextBox 35">
            <a:extLst>
              <a:ext uri="{FF2B5EF4-FFF2-40B4-BE49-F238E27FC236}">
                <a16:creationId xmlns:a16="http://schemas.microsoft.com/office/drawing/2014/main" id="{504F3820-6CA5-0FD2-D4F8-7EA969C886F5}"/>
              </a:ext>
            </a:extLst>
          </p:cNvPr>
          <p:cNvSpPr txBox="1"/>
          <p:nvPr/>
        </p:nvSpPr>
        <p:spPr>
          <a:xfrm>
            <a:off x="8258802" y="6181961"/>
            <a:ext cx="914399" cy="369332"/>
          </a:xfrm>
          <a:prstGeom prst="rect">
            <a:avLst/>
          </a:prstGeom>
          <a:noFill/>
        </p:spPr>
        <p:txBody>
          <a:bodyPr wrap="square" rtlCol="0">
            <a:spAutoFit/>
          </a:bodyPr>
          <a:lstStyle/>
          <a:p>
            <a:pPr algn="ctr"/>
            <a:r>
              <a:rPr lang="en-IN" dirty="0"/>
              <a:t>City</a:t>
            </a:r>
          </a:p>
        </p:txBody>
      </p:sp>
      <p:sp>
        <p:nvSpPr>
          <p:cNvPr id="37" name="TextBox 36">
            <a:extLst>
              <a:ext uri="{FF2B5EF4-FFF2-40B4-BE49-F238E27FC236}">
                <a16:creationId xmlns:a16="http://schemas.microsoft.com/office/drawing/2014/main" id="{63D9380D-1DA2-6AE7-42F6-C99487F7F17C}"/>
              </a:ext>
            </a:extLst>
          </p:cNvPr>
          <p:cNvSpPr txBox="1"/>
          <p:nvPr/>
        </p:nvSpPr>
        <p:spPr>
          <a:xfrm>
            <a:off x="713829" y="2782602"/>
            <a:ext cx="2328581" cy="2585323"/>
          </a:xfrm>
          <a:prstGeom prst="rect">
            <a:avLst/>
          </a:prstGeom>
          <a:noFill/>
        </p:spPr>
        <p:txBody>
          <a:bodyPr wrap="square" rtlCol="0">
            <a:spAutoFit/>
          </a:bodyPr>
          <a:lstStyle/>
          <a:p>
            <a:pPr algn="just"/>
            <a:r>
              <a:rPr lang="en-US" b="0" i="0" dirty="0">
                <a:solidFill>
                  <a:schemeClr val="accent4"/>
                </a:solidFill>
                <a:effectLst/>
                <a:latin typeface="Söhne"/>
              </a:rPr>
              <a:t>Q</a:t>
            </a:r>
            <a:r>
              <a:rPr lang="en-US" b="0" i="0" dirty="0">
                <a:solidFill>
                  <a:srgbClr val="ECECEC"/>
                </a:solidFill>
                <a:effectLst/>
                <a:latin typeface="Söhne"/>
              </a:rPr>
              <a:t>uantitative heat levels.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A</a:t>
            </a:r>
            <a:r>
              <a:rPr lang="en-US" b="0" i="0" dirty="0">
                <a:solidFill>
                  <a:srgbClr val="ECECEC"/>
                </a:solidFill>
                <a:effectLst/>
                <a:latin typeface="Söhne"/>
              </a:rPr>
              <a:t>ssessing atmospheric temperature.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orrelating temperature variations.</a:t>
            </a:r>
          </a:p>
        </p:txBody>
      </p:sp>
      <p:sp>
        <p:nvSpPr>
          <p:cNvPr id="39" name="TextBox 38">
            <a:extLst>
              <a:ext uri="{FF2B5EF4-FFF2-40B4-BE49-F238E27FC236}">
                <a16:creationId xmlns:a16="http://schemas.microsoft.com/office/drawing/2014/main" id="{5E5F448E-3E51-7443-C208-7D5428B5C8F9}"/>
              </a:ext>
            </a:extLst>
          </p:cNvPr>
          <p:cNvSpPr txBox="1"/>
          <p:nvPr/>
        </p:nvSpPr>
        <p:spPr>
          <a:xfrm>
            <a:off x="3042411" y="2782602"/>
            <a:ext cx="2163482" cy="2308324"/>
          </a:xfrm>
          <a:prstGeom prst="rect">
            <a:avLst/>
          </a:prstGeom>
          <a:noFill/>
        </p:spPr>
        <p:txBody>
          <a:bodyPr wrap="square">
            <a:spAutoFit/>
          </a:bodyPr>
          <a:lstStyle/>
          <a:p>
            <a:pPr algn="just"/>
            <a:r>
              <a:rPr lang="en-US" b="0" i="0" dirty="0">
                <a:solidFill>
                  <a:schemeClr val="accent4"/>
                </a:solidFill>
                <a:effectLst/>
                <a:latin typeface="Söhne"/>
              </a:rPr>
              <a:t>S</a:t>
            </a:r>
            <a:r>
              <a:rPr lang="en-US" b="0" i="0" dirty="0">
                <a:solidFill>
                  <a:srgbClr val="ECECEC"/>
                </a:solidFill>
                <a:effectLst/>
                <a:latin typeface="Söhne"/>
              </a:rPr>
              <a:t>eamless access to different sections.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S</a:t>
            </a:r>
            <a:r>
              <a:rPr lang="en-US" b="0" i="0" dirty="0">
                <a:solidFill>
                  <a:srgbClr val="ECECEC"/>
                </a:solidFill>
                <a:effectLst/>
                <a:latin typeface="Söhne"/>
              </a:rPr>
              <a:t>treamlined user experience.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E</a:t>
            </a:r>
            <a:r>
              <a:rPr lang="en-US" b="0" i="0" dirty="0">
                <a:solidFill>
                  <a:srgbClr val="ECECEC"/>
                </a:solidFill>
                <a:effectLst/>
                <a:latin typeface="Söhne"/>
              </a:rPr>
              <a:t>nhances dashboard usability.</a:t>
            </a:r>
          </a:p>
        </p:txBody>
      </p:sp>
      <p:sp>
        <p:nvSpPr>
          <p:cNvPr id="41" name="TextBox 40">
            <a:extLst>
              <a:ext uri="{FF2B5EF4-FFF2-40B4-BE49-F238E27FC236}">
                <a16:creationId xmlns:a16="http://schemas.microsoft.com/office/drawing/2014/main" id="{2F277898-A3EE-A00D-683F-116E91B3D068}"/>
              </a:ext>
            </a:extLst>
          </p:cNvPr>
          <p:cNvSpPr txBox="1"/>
          <p:nvPr/>
        </p:nvSpPr>
        <p:spPr>
          <a:xfrm>
            <a:off x="5638109" y="2782602"/>
            <a:ext cx="1822104" cy="2585323"/>
          </a:xfrm>
          <a:prstGeom prst="rect">
            <a:avLst/>
          </a:prstGeom>
          <a:noFill/>
        </p:spPr>
        <p:txBody>
          <a:bodyPr wrap="square">
            <a:spAutoFit/>
          </a:bodyPr>
          <a:lstStyle/>
          <a:p>
            <a:pPr algn="just"/>
            <a:r>
              <a:rPr lang="en-US" b="0" i="0" dirty="0">
                <a:solidFill>
                  <a:schemeClr val="accent4"/>
                </a:solidFill>
                <a:effectLst/>
                <a:latin typeface="Söhne"/>
              </a:rPr>
              <a:t>R</a:t>
            </a:r>
            <a:r>
              <a:rPr lang="en-US" b="0" i="0" dirty="0">
                <a:solidFill>
                  <a:srgbClr val="ECECEC"/>
                </a:solidFill>
                <a:effectLst/>
                <a:latin typeface="Söhne"/>
              </a:rPr>
              <a:t>efine data based on preferences.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ustomized analysis options.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T</a:t>
            </a:r>
            <a:r>
              <a:rPr lang="en-US" b="0" i="0" dirty="0">
                <a:solidFill>
                  <a:srgbClr val="ECECEC"/>
                </a:solidFill>
                <a:effectLst/>
                <a:latin typeface="Söhne"/>
              </a:rPr>
              <a:t>ailored insights for users.</a:t>
            </a:r>
          </a:p>
        </p:txBody>
      </p:sp>
      <p:sp>
        <p:nvSpPr>
          <p:cNvPr id="45" name="TextBox 44">
            <a:extLst>
              <a:ext uri="{FF2B5EF4-FFF2-40B4-BE49-F238E27FC236}">
                <a16:creationId xmlns:a16="http://schemas.microsoft.com/office/drawing/2014/main" id="{8EA7AF71-DB33-A4C7-1BA6-116816C573C2}"/>
              </a:ext>
            </a:extLst>
          </p:cNvPr>
          <p:cNvSpPr txBox="1"/>
          <p:nvPr/>
        </p:nvSpPr>
        <p:spPr>
          <a:xfrm>
            <a:off x="7823723" y="2782602"/>
            <a:ext cx="1920354" cy="2585323"/>
          </a:xfrm>
          <a:prstGeom prst="rect">
            <a:avLst/>
          </a:prstGeom>
          <a:noFill/>
        </p:spPr>
        <p:txBody>
          <a:bodyPr wrap="square">
            <a:spAutoFit/>
          </a:bodyPr>
          <a:lstStyle/>
          <a:p>
            <a:pPr algn="just"/>
            <a:r>
              <a:rPr lang="en-US" b="0" i="0" dirty="0">
                <a:solidFill>
                  <a:schemeClr val="accent4"/>
                </a:solidFill>
                <a:effectLst/>
                <a:latin typeface="Söhne"/>
              </a:rPr>
              <a:t>E</a:t>
            </a:r>
            <a:r>
              <a:rPr lang="en-US" b="0" i="0" dirty="0">
                <a:solidFill>
                  <a:srgbClr val="ECECEC"/>
                </a:solidFill>
                <a:effectLst/>
                <a:latin typeface="Söhne"/>
              </a:rPr>
              <a:t>xplore weather data by city.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ompare multiple locations.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 regional weather patterns.</a:t>
            </a:r>
          </a:p>
        </p:txBody>
      </p:sp>
      <p:pic>
        <p:nvPicPr>
          <p:cNvPr id="3" name="Picture 2">
            <a:extLst>
              <a:ext uri="{FF2B5EF4-FFF2-40B4-BE49-F238E27FC236}">
                <a16:creationId xmlns:a16="http://schemas.microsoft.com/office/drawing/2014/main" id="{219DC900-665D-3A59-8C7A-571445816158}"/>
              </a:ext>
            </a:extLst>
          </p:cNvPr>
          <p:cNvPicPr>
            <a:picLocks noChangeAspect="1"/>
          </p:cNvPicPr>
          <p:nvPr/>
        </p:nvPicPr>
        <p:blipFill>
          <a:blip r:embed="rId12">
            <a:extLst>
              <a:ext uri="{28A0092B-C50C-407E-A947-70E740481C1C}">
                <a14:useLocalDpi xmlns:a14="http://schemas.microsoft.com/office/drawing/2010/main" val="0"/>
              </a:ext>
            </a:extLst>
          </a:blip>
          <a:srcRect l="27333" r="27333"/>
          <a:stretch/>
        </p:blipFill>
        <p:spPr>
          <a:xfrm>
            <a:off x="11947525"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4" name="Picture 3">
            <a:extLst>
              <a:ext uri="{FF2B5EF4-FFF2-40B4-BE49-F238E27FC236}">
                <a16:creationId xmlns:a16="http://schemas.microsoft.com/office/drawing/2014/main" id="{69517E57-2971-081F-ADDA-03C343D24397}"/>
              </a:ext>
            </a:extLst>
          </p:cNvPr>
          <p:cNvPicPr>
            <a:picLocks noChangeAspect="1"/>
          </p:cNvPicPr>
          <p:nvPr/>
        </p:nvPicPr>
        <p:blipFill>
          <a:blip r:embed="rId13">
            <a:extLst>
              <a:ext uri="{28A0092B-C50C-407E-A947-70E740481C1C}">
                <a14:useLocalDpi xmlns:a14="http://schemas.microsoft.com/office/drawing/2010/main" val="0"/>
              </a:ext>
            </a:extLst>
          </a:blip>
          <a:srcRect l="27389" r="27389"/>
          <a:stretch/>
        </p:blipFill>
        <p:spPr>
          <a:xfrm>
            <a:off x="13899697"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a:blip r:embed="rId14">
            <a:extLst>
              <a:ext uri="{28A0092B-C50C-407E-A947-70E740481C1C}">
                <a14:useLocalDpi xmlns:a14="http://schemas.microsoft.com/office/drawing/2010/main" val="0"/>
              </a:ext>
            </a:extLst>
          </a:blip>
          <a:srcRect l="27370" r="27370"/>
          <a:stretch/>
        </p:blipFill>
        <p:spPr>
          <a:xfrm>
            <a:off x="15851869"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a:blip r:embed="rId15">
            <a:extLst>
              <a:ext uri="{28A0092B-C50C-407E-A947-70E740481C1C}">
                <a14:useLocalDpi xmlns:a14="http://schemas.microsoft.com/office/drawing/2010/main" val="0"/>
              </a:ext>
            </a:extLst>
          </a:blip>
          <a:srcRect l="27313" r="27313"/>
          <a:stretch/>
        </p:blipFill>
        <p:spPr>
          <a:xfrm>
            <a:off x="17804041"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Tree>
    <p:extLst>
      <p:ext uri="{BB962C8B-B14F-4D97-AF65-F5344CB8AC3E}">
        <p14:creationId xmlns:p14="http://schemas.microsoft.com/office/powerpoint/2010/main" val="144531813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04E60973-EFAC-B47C-DB09-2BCD2D369DAF}"/>
              </a:ext>
            </a:extLst>
          </p:cNvPr>
          <p:cNvSpPr/>
          <p:nvPr/>
        </p:nvSpPr>
        <p:spPr>
          <a:xfrm>
            <a:off x="-9331324" y="1800224"/>
            <a:ext cx="9150350" cy="479107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City with solid fill">
            <a:extLst>
              <a:ext uri="{FF2B5EF4-FFF2-40B4-BE49-F238E27FC236}">
                <a16:creationId xmlns:a16="http://schemas.microsoft.com/office/drawing/2014/main" id="{280E1439-024A-B1AD-1B21-2AA56D210D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5504" y="5342802"/>
            <a:ext cx="914400" cy="914400"/>
          </a:xfrm>
          <a:prstGeom prst="rect">
            <a:avLst/>
          </a:prstGeom>
        </p:spPr>
      </p:pic>
      <p:pic>
        <p:nvPicPr>
          <p:cNvPr id="28" name="Graphic 27" descr="Back with solid fill">
            <a:extLst>
              <a:ext uri="{FF2B5EF4-FFF2-40B4-BE49-F238E27FC236}">
                <a16:creationId xmlns:a16="http://schemas.microsoft.com/office/drawing/2014/main" id="{9AE9870C-B228-CDA8-A600-2B7149782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89938" y="5342802"/>
            <a:ext cx="914400" cy="914400"/>
          </a:xfrm>
          <a:prstGeom prst="rect">
            <a:avLst/>
          </a:prstGeom>
        </p:spPr>
      </p:pic>
      <p:pic>
        <p:nvPicPr>
          <p:cNvPr id="30" name="Graphic 29" descr="Beaker with solid fill">
            <a:extLst>
              <a:ext uri="{FF2B5EF4-FFF2-40B4-BE49-F238E27FC236}">
                <a16:creationId xmlns:a16="http://schemas.microsoft.com/office/drawing/2014/main" id="{3F2B6F19-0EF9-95E5-DF71-61A4FE0149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6250" y="5278833"/>
            <a:ext cx="914400" cy="914400"/>
          </a:xfrm>
          <a:prstGeom prst="rect">
            <a:avLst/>
          </a:prstGeom>
        </p:spPr>
      </p:pic>
      <p:pic>
        <p:nvPicPr>
          <p:cNvPr id="32" name="Graphic 31" descr="Thermometer with solid fill">
            <a:extLst>
              <a:ext uri="{FF2B5EF4-FFF2-40B4-BE49-F238E27FC236}">
                <a16:creationId xmlns:a16="http://schemas.microsoft.com/office/drawing/2014/main" id="{AD6D8881-F780-270B-0DD6-AA1483E5DA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211218" y="5342802"/>
            <a:ext cx="914400" cy="914400"/>
          </a:xfrm>
          <a:prstGeom prst="rect">
            <a:avLst/>
          </a:prstGeom>
        </p:spPr>
      </p:pic>
      <p:sp>
        <p:nvSpPr>
          <p:cNvPr id="33" name="TextBox 32">
            <a:extLst>
              <a:ext uri="{FF2B5EF4-FFF2-40B4-BE49-F238E27FC236}">
                <a16:creationId xmlns:a16="http://schemas.microsoft.com/office/drawing/2014/main" id="{016FD332-B2A3-7D66-676C-F01650369EEA}"/>
              </a:ext>
            </a:extLst>
          </p:cNvPr>
          <p:cNvSpPr txBox="1"/>
          <p:nvPr/>
        </p:nvSpPr>
        <p:spPr>
          <a:xfrm>
            <a:off x="-9360871" y="6177309"/>
            <a:ext cx="1471499" cy="369332"/>
          </a:xfrm>
          <a:prstGeom prst="rect">
            <a:avLst/>
          </a:prstGeom>
          <a:noFill/>
        </p:spPr>
        <p:txBody>
          <a:bodyPr wrap="square" rtlCol="0">
            <a:spAutoFit/>
          </a:bodyPr>
          <a:lstStyle/>
          <a:p>
            <a:pPr algn="ctr"/>
            <a:r>
              <a:rPr lang="en-IN" dirty="0"/>
              <a:t>Temperature</a:t>
            </a:r>
          </a:p>
        </p:txBody>
      </p:sp>
      <p:sp>
        <p:nvSpPr>
          <p:cNvPr id="34" name="TextBox 33">
            <a:extLst>
              <a:ext uri="{FF2B5EF4-FFF2-40B4-BE49-F238E27FC236}">
                <a16:creationId xmlns:a16="http://schemas.microsoft.com/office/drawing/2014/main" id="{798F4AC8-DEB1-FBF9-5778-EE3275CC19C5}"/>
              </a:ext>
            </a:extLst>
          </p:cNvPr>
          <p:cNvSpPr txBox="1"/>
          <p:nvPr/>
        </p:nvSpPr>
        <p:spPr>
          <a:xfrm>
            <a:off x="-6889242" y="6181961"/>
            <a:ext cx="1621536" cy="369332"/>
          </a:xfrm>
          <a:prstGeom prst="rect">
            <a:avLst/>
          </a:prstGeom>
          <a:noFill/>
        </p:spPr>
        <p:txBody>
          <a:bodyPr wrap="square" rtlCol="0">
            <a:spAutoFit/>
          </a:bodyPr>
          <a:lstStyle/>
          <a:p>
            <a:pPr algn="ctr"/>
            <a:r>
              <a:rPr lang="en-IN" dirty="0"/>
              <a:t>Navigation</a:t>
            </a:r>
          </a:p>
        </p:txBody>
      </p:sp>
      <p:sp>
        <p:nvSpPr>
          <p:cNvPr id="35" name="TextBox 34">
            <a:extLst>
              <a:ext uri="{FF2B5EF4-FFF2-40B4-BE49-F238E27FC236}">
                <a16:creationId xmlns:a16="http://schemas.microsoft.com/office/drawing/2014/main" id="{5271C7AE-DEB0-A36D-BCDE-1FFEC727B3CB}"/>
              </a:ext>
            </a:extLst>
          </p:cNvPr>
          <p:cNvSpPr txBox="1"/>
          <p:nvPr/>
        </p:nvSpPr>
        <p:spPr>
          <a:xfrm>
            <a:off x="-4286249" y="6181961"/>
            <a:ext cx="914399" cy="369332"/>
          </a:xfrm>
          <a:prstGeom prst="rect">
            <a:avLst/>
          </a:prstGeom>
          <a:noFill/>
        </p:spPr>
        <p:txBody>
          <a:bodyPr wrap="square" rtlCol="0">
            <a:spAutoFit/>
          </a:bodyPr>
          <a:lstStyle/>
          <a:p>
            <a:pPr algn="ctr"/>
            <a:r>
              <a:rPr lang="en-IN" dirty="0"/>
              <a:t>Filter</a:t>
            </a:r>
          </a:p>
        </p:txBody>
      </p:sp>
      <p:sp>
        <p:nvSpPr>
          <p:cNvPr id="36" name="TextBox 35">
            <a:extLst>
              <a:ext uri="{FF2B5EF4-FFF2-40B4-BE49-F238E27FC236}">
                <a16:creationId xmlns:a16="http://schemas.microsoft.com/office/drawing/2014/main" id="{504F3820-6CA5-0FD2-D4F8-7EA969C886F5}"/>
              </a:ext>
            </a:extLst>
          </p:cNvPr>
          <p:cNvSpPr txBox="1"/>
          <p:nvPr/>
        </p:nvSpPr>
        <p:spPr>
          <a:xfrm>
            <a:off x="-1666248" y="6181961"/>
            <a:ext cx="914399" cy="369332"/>
          </a:xfrm>
          <a:prstGeom prst="rect">
            <a:avLst/>
          </a:prstGeom>
          <a:noFill/>
        </p:spPr>
        <p:txBody>
          <a:bodyPr wrap="square" rtlCol="0">
            <a:spAutoFit/>
          </a:bodyPr>
          <a:lstStyle/>
          <a:p>
            <a:pPr algn="ctr"/>
            <a:r>
              <a:rPr lang="en-IN" dirty="0"/>
              <a:t>City</a:t>
            </a:r>
          </a:p>
        </p:txBody>
      </p:sp>
      <p:sp>
        <p:nvSpPr>
          <p:cNvPr id="37" name="TextBox 36">
            <a:extLst>
              <a:ext uri="{FF2B5EF4-FFF2-40B4-BE49-F238E27FC236}">
                <a16:creationId xmlns:a16="http://schemas.microsoft.com/office/drawing/2014/main" id="{63D9380D-1DA2-6AE7-42F6-C99487F7F17C}"/>
              </a:ext>
            </a:extLst>
          </p:cNvPr>
          <p:cNvSpPr txBox="1"/>
          <p:nvPr/>
        </p:nvSpPr>
        <p:spPr>
          <a:xfrm>
            <a:off x="-9211221" y="2782602"/>
            <a:ext cx="2328581" cy="2585323"/>
          </a:xfrm>
          <a:prstGeom prst="rect">
            <a:avLst/>
          </a:prstGeom>
          <a:noFill/>
        </p:spPr>
        <p:txBody>
          <a:bodyPr wrap="square" rtlCol="0">
            <a:spAutoFit/>
          </a:bodyPr>
          <a:lstStyle/>
          <a:p>
            <a:pPr algn="just"/>
            <a:r>
              <a:rPr lang="en-US" b="0" i="0" dirty="0">
                <a:solidFill>
                  <a:schemeClr val="accent4"/>
                </a:solidFill>
                <a:effectLst/>
                <a:latin typeface="Söhne"/>
              </a:rPr>
              <a:t>Q</a:t>
            </a:r>
            <a:r>
              <a:rPr lang="en-US" b="0" i="0" dirty="0">
                <a:solidFill>
                  <a:srgbClr val="ECECEC"/>
                </a:solidFill>
                <a:effectLst/>
                <a:latin typeface="Söhne"/>
              </a:rPr>
              <a:t>uantitative heat levels.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A</a:t>
            </a:r>
            <a:r>
              <a:rPr lang="en-US" b="0" i="0" dirty="0">
                <a:solidFill>
                  <a:srgbClr val="ECECEC"/>
                </a:solidFill>
                <a:effectLst/>
                <a:latin typeface="Söhne"/>
              </a:rPr>
              <a:t>ssessing atmospheric temperature.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orrelating temperature variations.</a:t>
            </a:r>
          </a:p>
        </p:txBody>
      </p:sp>
      <p:sp>
        <p:nvSpPr>
          <p:cNvPr id="39" name="TextBox 38">
            <a:extLst>
              <a:ext uri="{FF2B5EF4-FFF2-40B4-BE49-F238E27FC236}">
                <a16:creationId xmlns:a16="http://schemas.microsoft.com/office/drawing/2014/main" id="{5E5F448E-3E51-7443-C208-7D5428B5C8F9}"/>
              </a:ext>
            </a:extLst>
          </p:cNvPr>
          <p:cNvSpPr txBox="1"/>
          <p:nvPr/>
        </p:nvSpPr>
        <p:spPr>
          <a:xfrm>
            <a:off x="-6882639" y="2782602"/>
            <a:ext cx="2163482" cy="2308324"/>
          </a:xfrm>
          <a:prstGeom prst="rect">
            <a:avLst/>
          </a:prstGeom>
          <a:noFill/>
        </p:spPr>
        <p:txBody>
          <a:bodyPr wrap="square">
            <a:spAutoFit/>
          </a:bodyPr>
          <a:lstStyle/>
          <a:p>
            <a:pPr algn="just"/>
            <a:r>
              <a:rPr lang="en-US" b="0" i="0" dirty="0">
                <a:solidFill>
                  <a:schemeClr val="accent4"/>
                </a:solidFill>
                <a:effectLst/>
                <a:latin typeface="Söhne"/>
              </a:rPr>
              <a:t>S</a:t>
            </a:r>
            <a:r>
              <a:rPr lang="en-US" b="0" i="0" dirty="0">
                <a:solidFill>
                  <a:srgbClr val="ECECEC"/>
                </a:solidFill>
                <a:effectLst/>
                <a:latin typeface="Söhne"/>
              </a:rPr>
              <a:t>eamless access to different sections.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S</a:t>
            </a:r>
            <a:r>
              <a:rPr lang="en-US" b="0" i="0" dirty="0">
                <a:solidFill>
                  <a:srgbClr val="ECECEC"/>
                </a:solidFill>
                <a:effectLst/>
                <a:latin typeface="Söhne"/>
              </a:rPr>
              <a:t>treamlined user experience.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E</a:t>
            </a:r>
            <a:r>
              <a:rPr lang="en-US" b="0" i="0" dirty="0">
                <a:solidFill>
                  <a:srgbClr val="ECECEC"/>
                </a:solidFill>
                <a:effectLst/>
                <a:latin typeface="Söhne"/>
              </a:rPr>
              <a:t>nhances dashboard usability.</a:t>
            </a:r>
          </a:p>
        </p:txBody>
      </p:sp>
      <p:sp>
        <p:nvSpPr>
          <p:cNvPr id="41" name="TextBox 40">
            <a:extLst>
              <a:ext uri="{FF2B5EF4-FFF2-40B4-BE49-F238E27FC236}">
                <a16:creationId xmlns:a16="http://schemas.microsoft.com/office/drawing/2014/main" id="{2F277898-A3EE-A00D-683F-116E91B3D068}"/>
              </a:ext>
            </a:extLst>
          </p:cNvPr>
          <p:cNvSpPr txBox="1"/>
          <p:nvPr/>
        </p:nvSpPr>
        <p:spPr>
          <a:xfrm>
            <a:off x="-4286941" y="2782602"/>
            <a:ext cx="1822104" cy="2585323"/>
          </a:xfrm>
          <a:prstGeom prst="rect">
            <a:avLst/>
          </a:prstGeom>
          <a:noFill/>
        </p:spPr>
        <p:txBody>
          <a:bodyPr wrap="square">
            <a:spAutoFit/>
          </a:bodyPr>
          <a:lstStyle/>
          <a:p>
            <a:pPr algn="just"/>
            <a:r>
              <a:rPr lang="en-US" b="0" i="0" dirty="0">
                <a:solidFill>
                  <a:schemeClr val="accent4"/>
                </a:solidFill>
                <a:effectLst/>
                <a:latin typeface="Söhne"/>
              </a:rPr>
              <a:t>R</a:t>
            </a:r>
            <a:r>
              <a:rPr lang="en-US" b="0" i="0" dirty="0">
                <a:solidFill>
                  <a:srgbClr val="ECECEC"/>
                </a:solidFill>
                <a:effectLst/>
                <a:latin typeface="Söhne"/>
              </a:rPr>
              <a:t>efine data based on preferences.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ustomized analysis options.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T</a:t>
            </a:r>
            <a:r>
              <a:rPr lang="en-US" b="0" i="0" dirty="0">
                <a:solidFill>
                  <a:srgbClr val="ECECEC"/>
                </a:solidFill>
                <a:effectLst/>
                <a:latin typeface="Söhne"/>
              </a:rPr>
              <a:t>ailored insights for users.</a:t>
            </a:r>
          </a:p>
        </p:txBody>
      </p:sp>
      <p:sp>
        <p:nvSpPr>
          <p:cNvPr id="45" name="TextBox 44">
            <a:extLst>
              <a:ext uri="{FF2B5EF4-FFF2-40B4-BE49-F238E27FC236}">
                <a16:creationId xmlns:a16="http://schemas.microsoft.com/office/drawing/2014/main" id="{8EA7AF71-DB33-A4C7-1BA6-116816C573C2}"/>
              </a:ext>
            </a:extLst>
          </p:cNvPr>
          <p:cNvSpPr txBox="1"/>
          <p:nvPr/>
        </p:nvSpPr>
        <p:spPr>
          <a:xfrm>
            <a:off x="-2101327" y="2782602"/>
            <a:ext cx="1920354" cy="2585323"/>
          </a:xfrm>
          <a:prstGeom prst="rect">
            <a:avLst/>
          </a:prstGeom>
          <a:noFill/>
        </p:spPr>
        <p:txBody>
          <a:bodyPr wrap="square">
            <a:spAutoFit/>
          </a:bodyPr>
          <a:lstStyle/>
          <a:p>
            <a:pPr algn="just"/>
            <a:r>
              <a:rPr lang="en-US" b="0" i="0" dirty="0">
                <a:solidFill>
                  <a:schemeClr val="accent4"/>
                </a:solidFill>
                <a:effectLst/>
                <a:latin typeface="Söhne"/>
              </a:rPr>
              <a:t>E</a:t>
            </a:r>
            <a:r>
              <a:rPr lang="en-US" b="0" i="0" dirty="0">
                <a:solidFill>
                  <a:srgbClr val="ECECEC"/>
                </a:solidFill>
                <a:effectLst/>
                <a:latin typeface="Söhne"/>
              </a:rPr>
              <a:t>xplore weather data by city.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ompare multiple locations.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 regional weather patterns.</a:t>
            </a:r>
          </a:p>
        </p:txBody>
      </p:sp>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rotWithShape="1">
          <a:blip r:embed="rId11">
            <a:extLst>
              <a:ext uri="{28A0092B-C50C-407E-A947-70E740481C1C}">
                <a14:useLocalDpi xmlns:a14="http://schemas.microsoft.com/office/drawing/2010/main" val="0"/>
              </a:ext>
            </a:extLst>
          </a:blip>
          <a:srcRect l="177" t="-1" r="126" b="1394"/>
          <a:stretch/>
        </p:blipFill>
        <p:spPr>
          <a:xfrm>
            <a:off x="3940174" y="561976"/>
            <a:ext cx="5778954" cy="5714998"/>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3" name="Picture 2">
            <a:extLst>
              <a:ext uri="{FF2B5EF4-FFF2-40B4-BE49-F238E27FC236}">
                <a16:creationId xmlns:a16="http://schemas.microsoft.com/office/drawing/2014/main" id="{219DC900-665D-3A59-8C7A-571445816158}"/>
              </a:ext>
            </a:extLst>
          </p:cNvPr>
          <p:cNvPicPr>
            <a:picLocks noChangeAspect="1"/>
          </p:cNvPicPr>
          <p:nvPr/>
        </p:nvPicPr>
        <p:blipFill>
          <a:blip r:embed="rId12">
            <a:extLst>
              <a:ext uri="{28A0092B-C50C-407E-A947-70E740481C1C}">
                <a14:useLocalDpi xmlns:a14="http://schemas.microsoft.com/office/drawing/2010/main" val="0"/>
              </a:ext>
            </a:extLst>
          </a:blip>
          <a:srcRect l="27333" r="27333"/>
          <a:stretch/>
        </p:blipFill>
        <p:spPr>
          <a:xfrm>
            <a:off x="9982200"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4" name="Picture 3">
            <a:extLst>
              <a:ext uri="{FF2B5EF4-FFF2-40B4-BE49-F238E27FC236}">
                <a16:creationId xmlns:a16="http://schemas.microsoft.com/office/drawing/2014/main" id="{69517E57-2971-081F-ADDA-03C343D24397}"/>
              </a:ext>
            </a:extLst>
          </p:cNvPr>
          <p:cNvPicPr>
            <a:picLocks noChangeAspect="1"/>
          </p:cNvPicPr>
          <p:nvPr/>
        </p:nvPicPr>
        <p:blipFill>
          <a:blip r:embed="rId13">
            <a:extLst>
              <a:ext uri="{28A0092B-C50C-407E-A947-70E740481C1C}">
                <a14:useLocalDpi xmlns:a14="http://schemas.microsoft.com/office/drawing/2010/main" val="0"/>
              </a:ext>
            </a:extLst>
          </a:blip>
          <a:srcRect l="27389" r="27389"/>
          <a:stretch/>
        </p:blipFill>
        <p:spPr>
          <a:xfrm>
            <a:off x="11934372"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a:blip r:embed="rId14">
            <a:extLst>
              <a:ext uri="{28A0092B-C50C-407E-A947-70E740481C1C}">
                <a14:useLocalDpi xmlns:a14="http://schemas.microsoft.com/office/drawing/2010/main" val="0"/>
              </a:ext>
            </a:extLst>
          </a:blip>
          <a:srcRect l="27370" r="27370"/>
          <a:stretch/>
        </p:blipFill>
        <p:spPr>
          <a:xfrm>
            <a:off x="13886544"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a:blip r:embed="rId15">
            <a:extLst>
              <a:ext uri="{28A0092B-C50C-407E-A947-70E740481C1C}">
                <a14:useLocalDpi xmlns:a14="http://schemas.microsoft.com/office/drawing/2010/main" val="0"/>
              </a:ext>
            </a:extLst>
          </a:blip>
          <a:srcRect l="27313" r="27313"/>
          <a:stretch/>
        </p:blipFill>
        <p:spPr>
          <a:xfrm>
            <a:off x="15838716"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9" name="Rectangle: Rounded Corners 8">
            <a:extLst>
              <a:ext uri="{FF2B5EF4-FFF2-40B4-BE49-F238E27FC236}">
                <a16:creationId xmlns:a16="http://schemas.microsoft.com/office/drawing/2014/main" id="{CAA203EA-8E03-E014-5D88-D94420235ECC}"/>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9B300"/>
                </a:solidFill>
                <a:effectLst/>
                <a:latin typeface="Segoe UI Light" panose="020B0502040204020203" pitchFamily="34" charset="0"/>
              </a:rPr>
              <a:t>Extreme temperature events peaked in June and July, reaching 305.67°C and 305.85°C respectively. Lowest temperatures were in January and November at 268.73°C and 270.31°C. Overall, temperatures rose from January to July before declining slightly towards December.</a:t>
            </a:r>
            <a:endParaRPr lang="en-IN" dirty="0"/>
          </a:p>
        </p:txBody>
      </p:sp>
      <p:sp>
        <p:nvSpPr>
          <p:cNvPr id="10" name="Rectangle: Rounded Corners 9">
            <a:extLst>
              <a:ext uri="{FF2B5EF4-FFF2-40B4-BE49-F238E27FC236}">
                <a16:creationId xmlns:a16="http://schemas.microsoft.com/office/drawing/2014/main" id="{2F87D99C-5F60-6276-8A2E-7CF66275B686}"/>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Plus Jakarta Sans"/>
              </a:rPr>
              <a:t>Create a line chart in Power BI to display the temperature trends over time for a selected city. Highlight extreme temperature events.</a:t>
            </a:r>
          </a:p>
        </p:txBody>
      </p:sp>
    </p:spTree>
    <p:extLst>
      <p:ext uri="{BB962C8B-B14F-4D97-AF65-F5344CB8AC3E}">
        <p14:creationId xmlns:p14="http://schemas.microsoft.com/office/powerpoint/2010/main" val="1147896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9DC900-665D-3A59-8C7A-571445816158}"/>
              </a:ext>
            </a:extLst>
          </p:cNvPr>
          <p:cNvPicPr>
            <a:picLocks noChangeAspect="1"/>
          </p:cNvPicPr>
          <p:nvPr/>
        </p:nvPicPr>
        <p:blipFill rotWithShape="1">
          <a:blip r:embed="rId3">
            <a:extLst>
              <a:ext uri="{28A0092B-C50C-407E-A947-70E740481C1C}">
                <a14:useLocalDpi xmlns:a14="http://schemas.microsoft.com/office/drawing/2010/main" val="0"/>
              </a:ext>
            </a:extLst>
          </a:blip>
          <a:srcRect l="230" r="29"/>
          <a:stretch/>
        </p:blipFill>
        <p:spPr>
          <a:xfrm>
            <a:off x="3940174" y="569653"/>
            <a:ext cx="5778954" cy="5707321"/>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rotWithShape="1">
          <a:blip r:embed="rId4">
            <a:extLst>
              <a:ext uri="{28A0092B-C50C-407E-A947-70E740481C1C}">
                <a14:useLocalDpi xmlns:a14="http://schemas.microsoft.com/office/drawing/2010/main" val="0"/>
              </a:ext>
            </a:extLst>
          </a:blip>
          <a:srcRect l="177" t="-1" r="126" b="1394"/>
          <a:stretch/>
        </p:blipFill>
        <p:spPr>
          <a:xfrm>
            <a:off x="-5991909" y="561976"/>
            <a:ext cx="5778954" cy="5714998"/>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4" name="Picture 3">
            <a:extLst>
              <a:ext uri="{FF2B5EF4-FFF2-40B4-BE49-F238E27FC236}">
                <a16:creationId xmlns:a16="http://schemas.microsoft.com/office/drawing/2014/main" id="{69517E57-2971-081F-ADDA-03C343D24397}"/>
              </a:ext>
            </a:extLst>
          </p:cNvPr>
          <p:cNvPicPr>
            <a:picLocks noChangeAspect="1"/>
          </p:cNvPicPr>
          <p:nvPr/>
        </p:nvPicPr>
        <p:blipFill rotWithShape="1">
          <a:blip r:embed="rId5">
            <a:extLst>
              <a:ext uri="{28A0092B-C50C-407E-A947-70E740481C1C}">
                <a14:useLocalDpi xmlns:a14="http://schemas.microsoft.com/office/drawing/2010/main" val="0"/>
              </a:ext>
            </a:extLst>
          </a:blip>
          <a:srcRect l="353" t="359" r="2277" b="144"/>
          <a:stretch/>
        </p:blipFill>
        <p:spPr>
          <a:xfrm>
            <a:off x="9959975" y="2470151"/>
            <a:ext cx="1888897"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a:blip r:embed="rId6">
            <a:extLst>
              <a:ext uri="{28A0092B-C50C-407E-A947-70E740481C1C}">
                <a14:useLocalDpi xmlns:a14="http://schemas.microsoft.com/office/drawing/2010/main" val="0"/>
              </a:ext>
            </a:extLst>
          </a:blip>
          <a:srcRect l="27370" r="27370"/>
          <a:stretch/>
        </p:blipFill>
        <p:spPr>
          <a:xfrm>
            <a:off x="12089720"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a:blip r:embed="rId7">
            <a:extLst>
              <a:ext uri="{28A0092B-C50C-407E-A947-70E740481C1C}">
                <a14:useLocalDpi xmlns:a14="http://schemas.microsoft.com/office/drawing/2010/main" val="0"/>
              </a:ext>
            </a:extLst>
          </a:blip>
          <a:srcRect l="27313" r="27313"/>
          <a:stretch/>
        </p:blipFill>
        <p:spPr>
          <a:xfrm>
            <a:off x="14041892"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9" name="Rectangle: Rounded Corners 8">
            <a:extLst>
              <a:ext uri="{FF2B5EF4-FFF2-40B4-BE49-F238E27FC236}">
                <a16:creationId xmlns:a16="http://schemas.microsoft.com/office/drawing/2014/main" id="{CAA203EA-8E03-E014-5D88-D94420235ECC}"/>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9B300"/>
                </a:solidFill>
                <a:effectLst/>
                <a:latin typeface="Segoe UI Light" panose="020B0502040204020203" pitchFamily="34" charset="0"/>
              </a:rPr>
              <a:t>The average temperature steadily increased from 2012 to 2017, starting at 285.47°C in 2012 and reaching 290.15°C in 2017. Each year showed a slight increment, with the highest rise observed between 2016 and 2017.</a:t>
            </a:r>
            <a:endParaRPr lang="en-IN" dirty="0"/>
          </a:p>
        </p:txBody>
      </p:sp>
      <p:sp>
        <p:nvSpPr>
          <p:cNvPr id="10" name="Rectangle: Rounded Corners 9">
            <a:extLst>
              <a:ext uri="{FF2B5EF4-FFF2-40B4-BE49-F238E27FC236}">
                <a16:creationId xmlns:a16="http://schemas.microsoft.com/office/drawing/2014/main" id="{2F87D99C-5F60-6276-8A2E-7CF66275B686}"/>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Plus Jakarta Sans"/>
              </a:rPr>
              <a:t>Create a time-series line chart in Power BI to show the overall temperature trends over the entire dataset.</a:t>
            </a:r>
          </a:p>
        </p:txBody>
      </p:sp>
    </p:spTree>
    <p:extLst>
      <p:ext uri="{BB962C8B-B14F-4D97-AF65-F5344CB8AC3E}">
        <p14:creationId xmlns:p14="http://schemas.microsoft.com/office/powerpoint/2010/main" val="762287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F67EC6-EB3A-6B31-C085-CC08BA783DBB}"/>
              </a:ext>
            </a:extLst>
          </p:cNvPr>
          <p:cNvPicPr>
            <a:picLocks noChangeAspect="1"/>
          </p:cNvPicPr>
          <p:nvPr/>
        </p:nvPicPr>
        <p:blipFill rotWithShape="1">
          <a:blip r:embed="rId2">
            <a:extLst>
              <a:ext uri="{28A0092B-C50C-407E-A947-70E740481C1C}">
                <a14:useLocalDpi xmlns:a14="http://schemas.microsoft.com/office/drawing/2010/main" val="0"/>
              </a:ext>
            </a:extLst>
          </a:blip>
          <a:srcRect t="2" b="587"/>
          <a:stretch/>
        </p:blipFill>
        <p:spPr>
          <a:xfrm>
            <a:off x="0" y="-1"/>
            <a:ext cx="12192000" cy="6858001"/>
          </a:xfrm>
          <a:prstGeom prst="rect">
            <a:avLst/>
          </a:prstGeom>
        </p:spPr>
      </p:pic>
      <p:sp>
        <p:nvSpPr>
          <p:cNvPr id="10" name="TextBox 9">
            <a:extLst>
              <a:ext uri="{FF2B5EF4-FFF2-40B4-BE49-F238E27FC236}">
                <a16:creationId xmlns:a16="http://schemas.microsoft.com/office/drawing/2014/main" id="{7DE3C326-F2AD-623E-5888-9799C6554FBC}"/>
              </a:ext>
            </a:extLst>
          </p:cNvPr>
          <p:cNvSpPr txBox="1"/>
          <p:nvPr/>
        </p:nvSpPr>
        <p:spPr>
          <a:xfrm>
            <a:off x="0" y="0"/>
            <a:ext cx="12192000" cy="6858001"/>
          </a:xfrm>
          <a:custGeom>
            <a:avLst/>
            <a:gdLst/>
            <a:ahLst/>
            <a:cxnLst/>
            <a:rect l="l" t="t" r="r" b="b"/>
            <a:pathLst>
              <a:path w="12192000" h="6858001">
                <a:moveTo>
                  <a:pt x="5103192" y="4154731"/>
                </a:moveTo>
                <a:lnTo>
                  <a:pt x="5111750" y="4154731"/>
                </a:lnTo>
                <a:cubicBezTo>
                  <a:pt x="5116314" y="4197519"/>
                  <a:pt x="5124586" y="4243445"/>
                  <a:pt x="5136567" y="4292509"/>
                </a:cubicBezTo>
                <a:lnTo>
                  <a:pt x="5222143" y="4626256"/>
                </a:lnTo>
                <a:lnTo>
                  <a:pt x="4987664" y="4626256"/>
                </a:lnTo>
                <a:cubicBezTo>
                  <a:pt x="5049850" y="4388354"/>
                  <a:pt x="5084366" y="4253715"/>
                  <a:pt x="5091211" y="4222337"/>
                </a:cubicBezTo>
                <a:cubicBezTo>
                  <a:pt x="5098058" y="4190959"/>
                  <a:pt x="5102051" y="4168424"/>
                  <a:pt x="5103192" y="4154731"/>
                </a:cubicBezTo>
                <a:close/>
                <a:moveTo>
                  <a:pt x="2369517" y="4154731"/>
                </a:moveTo>
                <a:lnTo>
                  <a:pt x="2378075" y="4154731"/>
                </a:lnTo>
                <a:cubicBezTo>
                  <a:pt x="2382639" y="4197519"/>
                  <a:pt x="2390911" y="4243445"/>
                  <a:pt x="2402892" y="4292509"/>
                </a:cubicBezTo>
                <a:lnTo>
                  <a:pt x="2488469" y="4626256"/>
                </a:lnTo>
                <a:lnTo>
                  <a:pt x="2253990" y="4626256"/>
                </a:lnTo>
                <a:cubicBezTo>
                  <a:pt x="2316175" y="4388354"/>
                  <a:pt x="2350691" y="4253715"/>
                  <a:pt x="2357537" y="4222337"/>
                </a:cubicBezTo>
                <a:cubicBezTo>
                  <a:pt x="2364383" y="4190959"/>
                  <a:pt x="2368377" y="4168424"/>
                  <a:pt x="2369517" y="4154731"/>
                </a:cubicBezTo>
                <a:close/>
                <a:moveTo>
                  <a:pt x="8985262" y="3887734"/>
                </a:moveTo>
                <a:lnTo>
                  <a:pt x="8985262" y="5114896"/>
                </a:lnTo>
                <a:lnTo>
                  <a:pt x="9354951" y="5114896"/>
                </a:lnTo>
                <a:lnTo>
                  <a:pt x="9354951" y="3887734"/>
                </a:lnTo>
                <a:close/>
                <a:moveTo>
                  <a:pt x="6721475" y="3887734"/>
                </a:moveTo>
                <a:lnTo>
                  <a:pt x="7099722" y="4693861"/>
                </a:lnTo>
                <a:lnTo>
                  <a:pt x="7099722" y="5114896"/>
                </a:lnTo>
                <a:lnTo>
                  <a:pt x="7469411" y="5114896"/>
                </a:lnTo>
                <a:lnTo>
                  <a:pt x="7469411" y="4688727"/>
                </a:lnTo>
                <a:lnTo>
                  <a:pt x="7860494" y="3887734"/>
                </a:lnTo>
                <a:lnTo>
                  <a:pt x="7469411" y="3887734"/>
                </a:lnTo>
                <a:lnTo>
                  <a:pt x="7338479" y="4280528"/>
                </a:lnTo>
                <a:cubicBezTo>
                  <a:pt x="7329351" y="4309054"/>
                  <a:pt x="7321078" y="4349275"/>
                  <a:pt x="7313662" y="4401191"/>
                </a:cubicBezTo>
                <a:lnTo>
                  <a:pt x="7310239" y="4401191"/>
                </a:lnTo>
                <a:cubicBezTo>
                  <a:pt x="7305675" y="4381223"/>
                  <a:pt x="7301539" y="4361541"/>
                  <a:pt x="7297830" y="4342143"/>
                </a:cubicBezTo>
                <a:cubicBezTo>
                  <a:pt x="7294122" y="4322746"/>
                  <a:pt x="7287704" y="4299926"/>
                  <a:pt x="7278576" y="4273682"/>
                </a:cubicBezTo>
                <a:lnTo>
                  <a:pt x="7145933" y="3887734"/>
                </a:lnTo>
                <a:close/>
                <a:moveTo>
                  <a:pt x="5889637" y="3887734"/>
                </a:moveTo>
                <a:lnTo>
                  <a:pt x="5889637" y="5114896"/>
                </a:lnTo>
                <a:lnTo>
                  <a:pt x="6682073" y="5114896"/>
                </a:lnTo>
                <a:lnTo>
                  <a:pt x="6682073" y="4825649"/>
                </a:lnTo>
                <a:lnTo>
                  <a:pt x="6259326" y="4825649"/>
                </a:lnTo>
                <a:lnTo>
                  <a:pt x="6259326" y="3887734"/>
                </a:lnTo>
                <a:close/>
                <a:moveTo>
                  <a:pt x="4889253" y="3887734"/>
                </a:moveTo>
                <a:lnTo>
                  <a:pt x="4466505" y="5114896"/>
                </a:lnTo>
                <a:lnTo>
                  <a:pt x="4866146" y="5114896"/>
                </a:lnTo>
                <a:lnTo>
                  <a:pt x="4924338" y="4888975"/>
                </a:lnTo>
                <a:lnTo>
                  <a:pt x="5290604" y="4888975"/>
                </a:lnTo>
                <a:lnTo>
                  <a:pt x="5344517" y="5114896"/>
                </a:lnTo>
                <a:lnTo>
                  <a:pt x="5745869" y="5114896"/>
                </a:lnTo>
                <a:lnTo>
                  <a:pt x="5347940" y="3887734"/>
                </a:lnTo>
                <a:close/>
                <a:moveTo>
                  <a:pt x="3155962" y="3887734"/>
                </a:moveTo>
                <a:lnTo>
                  <a:pt x="3155962" y="5114896"/>
                </a:lnTo>
                <a:lnTo>
                  <a:pt x="3498267" y="5114896"/>
                </a:lnTo>
                <a:lnTo>
                  <a:pt x="3498267" y="4599727"/>
                </a:lnTo>
                <a:cubicBezTo>
                  <a:pt x="3498267" y="4524420"/>
                  <a:pt x="3496556" y="4456530"/>
                  <a:pt x="3493133" y="4396056"/>
                </a:cubicBezTo>
                <a:lnTo>
                  <a:pt x="3496556" y="4396056"/>
                </a:lnTo>
                <a:cubicBezTo>
                  <a:pt x="3518235" y="4433710"/>
                  <a:pt x="3546190" y="4475927"/>
                  <a:pt x="3580420" y="4522709"/>
                </a:cubicBezTo>
                <a:lnTo>
                  <a:pt x="4013436" y="5114896"/>
                </a:lnTo>
                <a:lnTo>
                  <a:pt x="4337769" y="5114896"/>
                </a:lnTo>
                <a:lnTo>
                  <a:pt x="4337769" y="3887734"/>
                </a:lnTo>
                <a:lnTo>
                  <a:pt x="3995465" y="3887734"/>
                </a:lnTo>
                <a:lnTo>
                  <a:pt x="3995465" y="4437988"/>
                </a:lnTo>
                <a:cubicBezTo>
                  <a:pt x="3995465" y="4499603"/>
                  <a:pt x="3997176" y="4542962"/>
                  <a:pt x="4000599" y="4568064"/>
                </a:cubicBezTo>
                <a:lnTo>
                  <a:pt x="3997176" y="4568064"/>
                </a:lnTo>
                <a:cubicBezTo>
                  <a:pt x="3993753" y="4560077"/>
                  <a:pt x="3988761" y="4550949"/>
                  <a:pt x="3982200" y="4540680"/>
                </a:cubicBezTo>
                <a:cubicBezTo>
                  <a:pt x="3975639" y="4530411"/>
                  <a:pt x="3968651" y="4519856"/>
                  <a:pt x="3961234" y="4509017"/>
                </a:cubicBezTo>
                <a:cubicBezTo>
                  <a:pt x="3953817" y="4498177"/>
                  <a:pt x="3946401" y="4487623"/>
                  <a:pt x="3938985" y="4477354"/>
                </a:cubicBezTo>
                <a:cubicBezTo>
                  <a:pt x="3931568" y="4467084"/>
                  <a:pt x="3925292" y="4458242"/>
                  <a:pt x="3920158" y="4450825"/>
                </a:cubicBezTo>
                <a:lnTo>
                  <a:pt x="3505113" y="3887734"/>
                </a:lnTo>
                <a:close/>
                <a:moveTo>
                  <a:pt x="2155577" y="3887734"/>
                </a:moveTo>
                <a:lnTo>
                  <a:pt x="1732831" y="5114896"/>
                </a:lnTo>
                <a:lnTo>
                  <a:pt x="2132471" y="5114896"/>
                </a:lnTo>
                <a:lnTo>
                  <a:pt x="2190663" y="4888975"/>
                </a:lnTo>
                <a:lnTo>
                  <a:pt x="2556929" y="4888975"/>
                </a:lnTo>
                <a:lnTo>
                  <a:pt x="2610843" y="5114896"/>
                </a:lnTo>
                <a:lnTo>
                  <a:pt x="3012195" y="5114896"/>
                </a:lnTo>
                <a:lnTo>
                  <a:pt x="2614266" y="3887734"/>
                </a:lnTo>
                <a:close/>
                <a:moveTo>
                  <a:pt x="10042425" y="3867195"/>
                </a:moveTo>
                <a:cubicBezTo>
                  <a:pt x="9890671" y="3867195"/>
                  <a:pt x="9769722" y="3902710"/>
                  <a:pt x="9679582" y="3973738"/>
                </a:cubicBezTo>
                <a:cubicBezTo>
                  <a:pt x="9589443" y="4044766"/>
                  <a:pt x="9544372" y="4139613"/>
                  <a:pt x="9544372" y="4258279"/>
                </a:cubicBezTo>
                <a:cubicBezTo>
                  <a:pt x="9544372" y="4427719"/>
                  <a:pt x="9643070" y="4550379"/>
                  <a:pt x="9840466" y="4626256"/>
                </a:cubicBezTo>
                <a:cubicBezTo>
                  <a:pt x="9901510" y="4649076"/>
                  <a:pt x="9943300" y="4667047"/>
                  <a:pt x="9965835" y="4680169"/>
                </a:cubicBezTo>
                <a:cubicBezTo>
                  <a:pt x="9988369" y="4693291"/>
                  <a:pt x="10005200" y="4707411"/>
                  <a:pt x="10016325" y="4722529"/>
                </a:cubicBezTo>
                <a:cubicBezTo>
                  <a:pt x="10027450" y="4737648"/>
                  <a:pt x="10033012" y="4755191"/>
                  <a:pt x="10033012" y="4775159"/>
                </a:cubicBezTo>
                <a:cubicBezTo>
                  <a:pt x="10033012" y="4803114"/>
                  <a:pt x="10021887" y="4824365"/>
                  <a:pt x="9999637" y="4838913"/>
                </a:cubicBezTo>
                <a:cubicBezTo>
                  <a:pt x="9977388" y="4853461"/>
                  <a:pt x="9946009" y="4860735"/>
                  <a:pt x="9905504" y="4860735"/>
                </a:cubicBezTo>
                <a:cubicBezTo>
                  <a:pt x="9851875" y="4860735"/>
                  <a:pt x="9793970" y="4849182"/>
                  <a:pt x="9731784" y="4826076"/>
                </a:cubicBezTo>
                <a:cubicBezTo>
                  <a:pt x="9669598" y="4802971"/>
                  <a:pt x="9612833" y="4772591"/>
                  <a:pt x="9561487" y="4734938"/>
                </a:cubicBezTo>
                <a:lnTo>
                  <a:pt x="9561487" y="5071252"/>
                </a:lnTo>
                <a:cubicBezTo>
                  <a:pt x="9668173" y="5114611"/>
                  <a:pt x="9785697" y="5136290"/>
                  <a:pt x="9914061" y="5136290"/>
                </a:cubicBezTo>
                <a:cubicBezTo>
                  <a:pt x="10024739" y="5136290"/>
                  <a:pt x="10119444" y="5121457"/>
                  <a:pt x="10198174" y="5091790"/>
                </a:cubicBezTo>
                <a:cubicBezTo>
                  <a:pt x="10276904" y="5062124"/>
                  <a:pt x="10338091" y="5017054"/>
                  <a:pt x="10381735" y="4956580"/>
                </a:cubicBezTo>
                <a:cubicBezTo>
                  <a:pt x="10425379" y="4896106"/>
                  <a:pt x="10447201" y="4825078"/>
                  <a:pt x="10447201" y="4743495"/>
                </a:cubicBezTo>
                <a:cubicBezTo>
                  <a:pt x="10447201" y="4659631"/>
                  <a:pt x="10420815" y="4587176"/>
                  <a:pt x="10368043" y="4526132"/>
                </a:cubicBezTo>
                <a:cubicBezTo>
                  <a:pt x="10315270" y="4465088"/>
                  <a:pt x="10225274" y="4408893"/>
                  <a:pt x="10098050" y="4357547"/>
                </a:cubicBezTo>
                <a:cubicBezTo>
                  <a:pt x="10033583" y="4330733"/>
                  <a:pt x="9991223" y="4308911"/>
                  <a:pt x="9970969" y="4292081"/>
                </a:cubicBezTo>
                <a:cubicBezTo>
                  <a:pt x="9950716" y="4275251"/>
                  <a:pt x="9940590" y="4254000"/>
                  <a:pt x="9940590" y="4228327"/>
                </a:cubicBezTo>
                <a:cubicBezTo>
                  <a:pt x="9940590" y="4201513"/>
                  <a:pt x="9953141" y="4180404"/>
                  <a:pt x="9978243" y="4165001"/>
                </a:cubicBezTo>
                <a:cubicBezTo>
                  <a:pt x="10003345" y="4149597"/>
                  <a:pt x="10036435" y="4141895"/>
                  <a:pt x="10077512" y="4141895"/>
                </a:cubicBezTo>
                <a:cubicBezTo>
                  <a:pt x="10177351" y="4141895"/>
                  <a:pt x="10278900" y="4170135"/>
                  <a:pt x="10382163" y="4226615"/>
                </a:cubicBezTo>
                <a:lnTo>
                  <a:pt x="10382163" y="3914262"/>
                </a:lnTo>
                <a:cubicBezTo>
                  <a:pt x="10329106" y="3900000"/>
                  <a:pt x="10287886" y="3890301"/>
                  <a:pt x="10258505" y="3885166"/>
                </a:cubicBezTo>
                <a:cubicBezTo>
                  <a:pt x="10229124" y="3880032"/>
                  <a:pt x="10196463" y="3875753"/>
                  <a:pt x="10160521" y="3872330"/>
                </a:cubicBezTo>
                <a:cubicBezTo>
                  <a:pt x="10124579" y="3868907"/>
                  <a:pt x="10085213" y="3867195"/>
                  <a:pt x="10042425" y="3867195"/>
                </a:cubicBezTo>
                <a:close/>
                <a:moveTo>
                  <a:pt x="8432700" y="3867195"/>
                </a:moveTo>
                <a:cubicBezTo>
                  <a:pt x="8280945" y="3867195"/>
                  <a:pt x="8159998" y="3902710"/>
                  <a:pt x="8069858" y="3973738"/>
                </a:cubicBezTo>
                <a:cubicBezTo>
                  <a:pt x="7979717" y="4044766"/>
                  <a:pt x="7934647" y="4139613"/>
                  <a:pt x="7934647" y="4258279"/>
                </a:cubicBezTo>
                <a:cubicBezTo>
                  <a:pt x="7934647" y="4427719"/>
                  <a:pt x="8033345" y="4550379"/>
                  <a:pt x="8230741" y="4626256"/>
                </a:cubicBezTo>
                <a:cubicBezTo>
                  <a:pt x="8291785" y="4649076"/>
                  <a:pt x="8333575" y="4667047"/>
                  <a:pt x="8356110" y="4680169"/>
                </a:cubicBezTo>
                <a:cubicBezTo>
                  <a:pt x="8378645" y="4693291"/>
                  <a:pt x="8395475" y="4707411"/>
                  <a:pt x="8406600" y="4722529"/>
                </a:cubicBezTo>
                <a:cubicBezTo>
                  <a:pt x="8417724" y="4737648"/>
                  <a:pt x="8423287" y="4755191"/>
                  <a:pt x="8423287" y="4775159"/>
                </a:cubicBezTo>
                <a:cubicBezTo>
                  <a:pt x="8423287" y="4803114"/>
                  <a:pt x="8412162" y="4824365"/>
                  <a:pt x="8389912" y="4838913"/>
                </a:cubicBezTo>
                <a:cubicBezTo>
                  <a:pt x="8367663" y="4853461"/>
                  <a:pt x="8336285" y="4860735"/>
                  <a:pt x="8295779" y="4860735"/>
                </a:cubicBezTo>
                <a:cubicBezTo>
                  <a:pt x="8242151" y="4860735"/>
                  <a:pt x="8184244" y="4849182"/>
                  <a:pt x="8122059" y="4826076"/>
                </a:cubicBezTo>
                <a:cubicBezTo>
                  <a:pt x="8059874" y="4802971"/>
                  <a:pt x="8003108" y="4772591"/>
                  <a:pt x="7951763" y="4734938"/>
                </a:cubicBezTo>
                <a:lnTo>
                  <a:pt x="7951763" y="5071252"/>
                </a:lnTo>
                <a:cubicBezTo>
                  <a:pt x="8058447" y="5114611"/>
                  <a:pt x="8175972" y="5136290"/>
                  <a:pt x="8304336" y="5136290"/>
                </a:cubicBezTo>
                <a:cubicBezTo>
                  <a:pt x="8415015" y="5136290"/>
                  <a:pt x="8509719" y="5121457"/>
                  <a:pt x="8588449" y="5091790"/>
                </a:cubicBezTo>
                <a:cubicBezTo>
                  <a:pt x="8667179" y="5062124"/>
                  <a:pt x="8728366" y="5017054"/>
                  <a:pt x="8772010" y="4956580"/>
                </a:cubicBezTo>
                <a:cubicBezTo>
                  <a:pt x="8815654" y="4896106"/>
                  <a:pt x="8837476" y="4825078"/>
                  <a:pt x="8837476" y="4743495"/>
                </a:cubicBezTo>
                <a:cubicBezTo>
                  <a:pt x="8837476" y="4659631"/>
                  <a:pt x="8811090" y="4587176"/>
                  <a:pt x="8758318" y="4526132"/>
                </a:cubicBezTo>
                <a:cubicBezTo>
                  <a:pt x="8705546" y="4465088"/>
                  <a:pt x="8615548" y="4408893"/>
                  <a:pt x="8488325" y="4357547"/>
                </a:cubicBezTo>
                <a:cubicBezTo>
                  <a:pt x="8423858" y="4330733"/>
                  <a:pt x="8381497" y="4308911"/>
                  <a:pt x="8361245" y="4292081"/>
                </a:cubicBezTo>
                <a:cubicBezTo>
                  <a:pt x="8340992" y="4275251"/>
                  <a:pt x="8330865" y="4254000"/>
                  <a:pt x="8330865" y="4228327"/>
                </a:cubicBezTo>
                <a:cubicBezTo>
                  <a:pt x="8330865" y="4201513"/>
                  <a:pt x="8343416" y="4180404"/>
                  <a:pt x="8368519" y="4165001"/>
                </a:cubicBezTo>
                <a:cubicBezTo>
                  <a:pt x="8393621" y="4149597"/>
                  <a:pt x="8426710" y="4141895"/>
                  <a:pt x="8467786" y="4141895"/>
                </a:cubicBezTo>
                <a:cubicBezTo>
                  <a:pt x="8567626" y="4141895"/>
                  <a:pt x="8669176" y="4170135"/>
                  <a:pt x="8772438" y="4226615"/>
                </a:cubicBezTo>
                <a:lnTo>
                  <a:pt x="8772438" y="3914262"/>
                </a:lnTo>
                <a:cubicBezTo>
                  <a:pt x="8719380" y="3900000"/>
                  <a:pt x="8678162" y="3890301"/>
                  <a:pt x="8648780" y="3885166"/>
                </a:cubicBezTo>
                <a:cubicBezTo>
                  <a:pt x="8619399" y="3880032"/>
                  <a:pt x="8586738" y="3875753"/>
                  <a:pt x="8550796" y="3872330"/>
                </a:cubicBezTo>
                <a:cubicBezTo>
                  <a:pt x="8514854" y="3868907"/>
                  <a:pt x="8475488" y="3867195"/>
                  <a:pt x="8432700" y="3867195"/>
                </a:cubicBezTo>
                <a:close/>
                <a:moveTo>
                  <a:pt x="5150817" y="2049707"/>
                </a:moveTo>
                <a:lnTo>
                  <a:pt x="5159375" y="2049707"/>
                </a:lnTo>
                <a:cubicBezTo>
                  <a:pt x="5163939" y="2092495"/>
                  <a:pt x="5172211" y="2138421"/>
                  <a:pt x="5184192" y="2187484"/>
                </a:cubicBezTo>
                <a:lnTo>
                  <a:pt x="5269768" y="2521231"/>
                </a:lnTo>
                <a:lnTo>
                  <a:pt x="5035289" y="2521231"/>
                </a:lnTo>
                <a:cubicBezTo>
                  <a:pt x="5097475" y="2283329"/>
                  <a:pt x="5131990" y="2148690"/>
                  <a:pt x="5138837" y="2117312"/>
                </a:cubicBezTo>
                <a:cubicBezTo>
                  <a:pt x="5145683" y="2085934"/>
                  <a:pt x="5149676" y="2063399"/>
                  <a:pt x="5150817" y="2049707"/>
                </a:cubicBezTo>
                <a:close/>
                <a:moveTo>
                  <a:pt x="9802626" y="2038582"/>
                </a:moveTo>
                <a:lnTo>
                  <a:pt x="9878789" y="2038582"/>
                </a:lnTo>
                <a:cubicBezTo>
                  <a:pt x="9932416" y="2038582"/>
                  <a:pt x="9971781" y="2050562"/>
                  <a:pt x="9996884" y="2074524"/>
                </a:cubicBezTo>
                <a:cubicBezTo>
                  <a:pt x="10021987" y="2098485"/>
                  <a:pt x="10034538" y="2131004"/>
                  <a:pt x="10034538" y="2172081"/>
                </a:cubicBezTo>
                <a:cubicBezTo>
                  <a:pt x="10034538" y="2214298"/>
                  <a:pt x="10019419" y="2249384"/>
                  <a:pt x="9989182" y="2277339"/>
                </a:cubicBezTo>
                <a:cubicBezTo>
                  <a:pt x="9958945" y="2305294"/>
                  <a:pt x="9919010" y="2319272"/>
                  <a:pt x="9869375" y="2319272"/>
                </a:cubicBezTo>
                <a:lnTo>
                  <a:pt x="9802626" y="2319272"/>
                </a:lnTo>
                <a:close/>
                <a:moveTo>
                  <a:pt x="9432937" y="1782709"/>
                </a:moveTo>
                <a:lnTo>
                  <a:pt x="9432937" y="3009871"/>
                </a:lnTo>
                <a:lnTo>
                  <a:pt x="9802626" y="3009871"/>
                </a:lnTo>
                <a:lnTo>
                  <a:pt x="9802626" y="2578567"/>
                </a:lnTo>
                <a:lnTo>
                  <a:pt x="9817174" y="2578567"/>
                </a:lnTo>
                <a:cubicBezTo>
                  <a:pt x="9850263" y="2578567"/>
                  <a:pt x="9880928" y="2593401"/>
                  <a:pt x="9909168" y="2623067"/>
                </a:cubicBezTo>
                <a:cubicBezTo>
                  <a:pt x="9937409" y="2652733"/>
                  <a:pt x="9960372" y="2693525"/>
                  <a:pt x="9978057" y="2745441"/>
                </a:cubicBezTo>
                <a:lnTo>
                  <a:pt x="10069624" y="3009871"/>
                </a:lnTo>
                <a:lnTo>
                  <a:pt x="10486380" y="3009871"/>
                </a:lnTo>
                <a:lnTo>
                  <a:pt x="10365717" y="2697518"/>
                </a:lnTo>
                <a:cubicBezTo>
                  <a:pt x="10338333" y="2626775"/>
                  <a:pt x="10307383" y="2573433"/>
                  <a:pt x="10272867" y="2537491"/>
                </a:cubicBezTo>
                <a:cubicBezTo>
                  <a:pt x="10238351" y="2501549"/>
                  <a:pt x="10195135" y="2475591"/>
                  <a:pt x="10143219" y="2459617"/>
                </a:cubicBezTo>
                <a:lnTo>
                  <a:pt x="10143219" y="2456193"/>
                </a:lnTo>
                <a:cubicBezTo>
                  <a:pt x="10237353" y="2430521"/>
                  <a:pt x="10308239" y="2389159"/>
                  <a:pt x="10355876" y="2332108"/>
                </a:cubicBezTo>
                <a:cubicBezTo>
                  <a:pt x="10403513" y="2275057"/>
                  <a:pt x="10427332" y="2204314"/>
                  <a:pt x="10427332" y="2119879"/>
                </a:cubicBezTo>
                <a:cubicBezTo>
                  <a:pt x="10427332" y="2007489"/>
                  <a:pt x="10386398" y="1923197"/>
                  <a:pt x="10304530" y="1867002"/>
                </a:cubicBezTo>
                <a:cubicBezTo>
                  <a:pt x="10222663" y="1810807"/>
                  <a:pt x="10095867" y="1782709"/>
                  <a:pt x="9924144" y="1782709"/>
                </a:cubicBezTo>
                <a:close/>
                <a:moveTo>
                  <a:pt x="8461387" y="1782709"/>
                </a:moveTo>
                <a:lnTo>
                  <a:pt x="8461387" y="3009871"/>
                </a:lnTo>
                <a:lnTo>
                  <a:pt x="9253822" y="3009871"/>
                </a:lnTo>
                <a:lnTo>
                  <a:pt x="9253822" y="2720624"/>
                </a:lnTo>
                <a:lnTo>
                  <a:pt x="8831076" y="2720624"/>
                </a:lnTo>
                <a:lnTo>
                  <a:pt x="8831076" y="2540058"/>
                </a:lnTo>
                <a:lnTo>
                  <a:pt x="9201621" y="2540058"/>
                </a:lnTo>
                <a:lnTo>
                  <a:pt x="9201621" y="2250811"/>
                </a:lnTo>
                <a:lnTo>
                  <a:pt x="8831076" y="2250811"/>
                </a:lnTo>
                <a:lnTo>
                  <a:pt x="8831076" y="2071956"/>
                </a:lnTo>
                <a:lnTo>
                  <a:pt x="9225582" y="2071956"/>
                </a:lnTo>
                <a:lnTo>
                  <a:pt x="9225582" y="1782709"/>
                </a:lnTo>
                <a:close/>
                <a:moveTo>
                  <a:pt x="7051687" y="1782709"/>
                </a:moveTo>
                <a:lnTo>
                  <a:pt x="7051687" y="3009871"/>
                </a:lnTo>
                <a:lnTo>
                  <a:pt x="7421376" y="3009871"/>
                </a:lnTo>
                <a:lnTo>
                  <a:pt x="7421376" y="2552039"/>
                </a:lnTo>
                <a:lnTo>
                  <a:pt x="7845834" y="2552039"/>
                </a:lnTo>
                <a:lnTo>
                  <a:pt x="7845834" y="3009871"/>
                </a:lnTo>
                <a:lnTo>
                  <a:pt x="8215523" y="3009871"/>
                </a:lnTo>
                <a:lnTo>
                  <a:pt x="8215523" y="1782709"/>
                </a:lnTo>
                <a:lnTo>
                  <a:pt x="7845834" y="1782709"/>
                </a:lnTo>
                <a:lnTo>
                  <a:pt x="7845834" y="2237118"/>
                </a:lnTo>
                <a:lnTo>
                  <a:pt x="7421376" y="2237118"/>
                </a:lnTo>
                <a:lnTo>
                  <a:pt x="7421376" y="1782709"/>
                </a:lnTo>
                <a:close/>
                <a:moveTo>
                  <a:pt x="5843129" y="1782709"/>
                </a:moveTo>
                <a:lnTo>
                  <a:pt x="5843129" y="2071956"/>
                </a:lnTo>
                <a:lnTo>
                  <a:pt x="6186289" y="2071956"/>
                </a:lnTo>
                <a:lnTo>
                  <a:pt x="6186289" y="3009871"/>
                </a:lnTo>
                <a:lnTo>
                  <a:pt x="6557690" y="3009871"/>
                </a:lnTo>
                <a:lnTo>
                  <a:pt x="6557690" y="2071956"/>
                </a:lnTo>
                <a:lnTo>
                  <a:pt x="6905129" y="2071956"/>
                </a:lnTo>
                <a:lnTo>
                  <a:pt x="6905129" y="1782709"/>
                </a:lnTo>
                <a:close/>
                <a:moveTo>
                  <a:pt x="4936877" y="1782709"/>
                </a:moveTo>
                <a:lnTo>
                  <a:pt x="4514130" y="3009871"/>
                </a:lnTo>
                <a:lnTo>
                  <a:pt x="4913771" y="3009871"/>
                </a:lnTo>
                <a:lnTo>
                  <a:pt x="4971963" y="2783950"/>
                </a:lnTo>
                <a:lnTo>
                  <a:pt x="5338229" y="2783950"/>
                </a:lnTo>
                <a:lnTo>
                  <a:pt x="5392142" y="3009871"/>
                </a:lnTo>
                <a:lnTo>
                  <a:pt x="5793495" y="3009871"/>
                </a:lnTo>
                <a:lnTo>
                  <a:pt x="5395565" y="1782709"/>
                </a:lnTo>
                <a:close/>
                <a:moveTo>
                  <a:pt x="3651263" y="1782709"/>
                </a:moveTo>
                <a:lnTo>
                  <a:pt x="3651263" y="3009871"/>
                </a:lnTo>
                <a:lnTo>
                  <a:pt x="4443697" y="3009871"/>
                </a:lnTo>
                <a:lnTo>
                  <a:pt x="4443697" y="2720624"/>
                </a:lnTo>
                <a:lnTo>
                  <a:pt x="4020952" y="2720624"/>
                </a:lnTo>
                <a:lnTo>
                  <a:pt x="4020952" y="2540058"/>
                </a:lnTo>
                <a:lnTo>
                  <a:pt x="4391496" y="2540058"/>
                </a:lnTo>
                <a:lnTo>
                  <a:pt x="4391496" y="2250811"/>
                </a:lnTo>
                <a:lnTo>
                  <a:pt x="4020952" y="2250811"/>
                </a:lnTo>
                <a:lnTo>
                  <a:pt x="4020952" y="2071956"/>
                </a:lnTo>
                <a:lnTo>
                  <a:pt x="4415457" y="2071956"/>
                </a:lnTo>
                <a:lnTo>
                  <a:pt x="4415457" y="1782709"/>
                </a:lnTo>
                <a:close/>
                <a:moveTo>
                  <a:pt x="1699865" y="1782709"/>
                </a:moveTo>
                <a:lnTo>
                  <a:pt x="1992536" y="3009871"/>
                </a:lnTo>
                <a:lnTo>
                  <a:pt x="2408436" y="3009871"/>
                </a:lnTo>
                <a:lnTo>
                  <a:pt x="2592425" y="2310714"/>
                </a:lnTo>
                <a:cubicBezTo>
                  <a:pt x="2600412" y="2281618"/>
                  <a:pt x="2608684" y="2231984"/>
                  <a:pt x="2617242" y="2161811"/>
                </a:cubicBezTo>
                <a:lnTo>
                  <a:pt x="2620665" y="2161811"/>
                </a:lnTo>
                <a:cubicBezTo>
                  <a:pt x="2626941" y="2241112"/>
                  <a:pt x="2632646" y="2290746"/>
                  <a:pt x="2637780" y="2310714"/>
                </a:cubicBezTo>
                <a:lnTo>
                  <a:pt x="2808077" y="3009871"/>
                </a:lnTo>
                <a:lnTo>
                  <a:pt x="3200872" y="3009871"/>
                </a:lnTo>
                <a:lnTo>
                  <a:pt x="3510657" y="1782709"/>
                </a:lnTo>
                <a:lnTo>
                  <a:pt x="3146103" y="1782709"/>
                </a:lnTo>
                <a:lnTo>
                  <a:pt x="3039132" y="2504972"/>
                </a:lnTo>
                <a:lnTo>
                  <a:pt x="3028008" y="2623923"/>
                </a:lnTo>
                <a:lnTo>
                  <a:pt x="3025440" y="2653874"/>
                </a:lnTo>
                <a:lnTo>
                  <a:pt x="3022017" y="2653874"/>
                </a:lnTo>
                <a:lnTo>
                  <a:pt x="3013459" y="2582846"/>
                </a:lnTo>
                <a:lnTo>
                  <a:pt x="3002334" y="2510106"/>
                </a:lnTo>
                <a:lnTo>
                  <a:pt x="2844875" y="1782709"/>
                </a:lnTo>
                <a:lnTo>
                  <a:pt x="2441811" y="1782709"/>
                </a:lnTo>
                <a:lnTo>
                  <a:pt x="2252687" y="2499837"/>
                </a:lnTo>
                <a:cubicBezTo>
                  <a:pt x="2247553" y="2517523"/>
                  <a:pt x="2242133" y="2544194"/>
                  <a:pt x="2236428" y="2579851"/>
                </a:cubicBezTo>
                <a:cubicBezTo>
                  <a:pt x="2230723" y="2615508"/>
                  <a:pt x="2227299" y="2640753"/>
                  <a:pt x="2226159" y="2655586"/>
                </a:cubicBezTo>
                <a:lnTo>
                  <a:pt x="2221024" y="2655586"/>
                </a:lnTo>
                <a:lnTo>
                  <a:pt x="2215890" y="2584558"/>
                </a:lnTo>
                <a:cubicBezTo>
                  <a:pt x="2212467" y="2540628"/>
                  <a:pt x="2209899" y="2514100"/>
                  <a:pt x="2208187" y="2504972"/>
                </a:cubicBezTo>
                <a:lnTo>
                  <a:pt x="2105496" y="1782709"/>
                </a:lnTo>
                <a:close/>
                <a:moveTo>
                  <a:pt x="0" y="0"/>
                </a:moveTo>
                <a:lnTo>
                  <a:pt x="12192000" y="0"/>
                </a:lnTo>
                <a:lnTo>
                  <a:pt x="12192000" y="6858001"/>
                </a:lnTo>
                <a:lnTo>
                  <a:pt x="0" y="68580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138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891732949"/>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17E57-2971-081F-ADDA-03C343D24397}"/>
              </a:ext>
            </a:extLst>
          </p:cNvPr>
          <p:cNvPicPr>
            <a:picLocks noChangeAspect="1"/>
          </p:cNvPicPr>
          <p:nvPr/>
        </p:nvPicPr>
        <p:blipFill rotWithShape="1">
          <a:blip r:embed="rId3">
            <a:extLst>
              <a:ext uri="{28A0092B-C50C-407E-A947-70E740481C1C}">
                <a14:useLocalDpi xmlns:a14="http://schemas.microsoft.com/office/drawing/2010/main" val="0"/>
              </a:ext>
            </a:extLst>
          </a:blip>
          <a:srcRect l="353" t="359" r="2277" b="144"/>
          <a:stretch/>
        </p:blipFill>
        <p:spPr>
          <a:xfrm>
            <a:off x="3962399" y="581026"/>
            <a:ext cx="5778954" cy="5695948"/>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a:blip r:embed="rId4">
            <a:extLst>
              <a:ext uri="{28A0092B-C50C-407E-A947-70E740481C1C}">
                <a14:useLocalDpi xmlns:a14="http://schemas.microsoft.com/office/drawing/2010/main" val="0"/>
              </a:ext>
            </a:extLst>
          </a:blip>
          <a:srcRect l="27370" r="27370"/>
          <a:stretch/>
        </p:blipFill>
        <p:spPr>
          <a:xfrm>
            <a:off x="9982200"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a:blip r:embed="rId5">
            <a:extLst>
              <a:ext uri="{28A0092B-C50C-407E-A947-70E740481C1C}">
                <a14:useLocalDpi xmlns:a14="http://schemas.microsoft.com/office/drawing/2010/main" val="0"/>
              </a:ext>
            </a:extLst>
          </a:blip>
          <a:srcRect l="27313" r="27313"/>
          <a:stretch/>
        </p:blipFill>
        <p:spPr>
          <a:xfrm>
            <a:off x="11934372"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9" name="Rectangle: Rounded Corners 8">
            <a:extLst>
              <a:ext uri="{FF2B5EF4-FFF2-40B4-BE49-F238E27FC236}">
                <a16:creationId xmlns:a16="http://schemas.microsoft.com/office/drawing/2014/main" id="{CAA203EA-8E03-E014-5D88-D94420235ECC}"/>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9B300"/>
                </a:solidFill>
                <a:effectLst/>
                <a:latin typeface="Segoe UI Light" panose="020B0502040204020203" pitchFamily="34" charset="0"/>
              </a:rPr>
              <a:t>From 2012 to 2017, Atlanta experienced a gradual temperature rise, reaching 291.67°C in 2017. Boston also saw an upward trend, with temperatures climbing from 279.93°C in 2012 to 285.27°C in 2017. Atlanta consistently maintained higher temperatures compared to Boston throughout the period.</a:t>
            </a:r>
            <a:endParaRPr lang="en-IN" dirty="0"/>
          </a:p>
        </p:txBody>
      </p:sp>
      <p:sp>
        <p:nvSpPr>
          <p:cNvPr id="10" name="Rectangle: Rounded Corners 9">
            <a:extLst>
              <a:ext uri="{FF2B5EF4-FFF2-40B4-BE49-F238E27FC236}">
                <a16:creationId xmlns:a16="http://schemas.microsoft.com/office/drawing/2014/main" id="{2F87D99C-5F60-6276-8A2E-7CF66275B686}"/>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Plus Jakarta Sans"/>
              </a:rPr>
              <a:t>Create a Power BI chart comparing the temperature variations between two selected cities over a specific timeframe.</a:t>
            </a:r>
          </a:p>
        </p:txBody>
      </p:sp>
      <p:pic>
        <p:nvPicPr>
          <p:cNvPr id="2" name="Picture 1">
            <a:extLst>
              <a:ext uri="{FF2B5EF4-FFF2-40B4-BE49-F238E27FC236}">
                <a16:creationId xmlns:a16="http://schemas.microsoft.com/office/drawing/2014/main" id="{8E07BE75-EED2-4608-FEC7-88925B8701E4}"/>
              </a:ext>
            </a:extLst>
          </p:cNvPr>
          <p:cNvPicPr>
            <a:picLocks noChangeAspect="1"/>
          </p:cNvPicPr>
          <p:nvPr/>
        </p:nvPicPr>
        <p:blipFill rotWithShape="1">
          <a:blip r:embed="rId6">
            <a:extLst>
              <a:ext uri="{28A0092B-C50C-407E-A947-70E740481C1C}">
                <a14:useLocalDpi xmlns:a14="http://schemas.microsoft.com/office/drawing/2010/main" val="0"/>
              </a:ext>
            </a:extLst>
          </a:blip>
          <a:srcRect l="230" r="29"/>
          <a:stretch/>
        </p:blipFill>
        <p:spPr>
          <a:xfrm>
            <a:off x="-6099176" y="569653"/>
            <a:ext cx="5778954" cy="5707321"/>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Tree>
    <p:extLst>
      <p:ext uri="{BB962C8B-B14F-4D97-AF65-F5344CB8AC3E}">
        <p14:creationId xmlns:p14="http://schemas.microsoft.com/office/powerpoint/2010/main" val="2200148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rotWithShape="1">
          <a:blip r:embed="rId3">
            <a:extLst>
              <a:ext uri="{28A0092B-C50C-407E-A947-70E740481C1C}">
                <a14:useLocalDpi xmlns:a14="http://schemas.microsoft.com/office/drawing/2010/main" val="0"/>
              </a:ext>
            </a:extLst>
          </a:blip>
          <a:srcRect l="518" r="324"/>
          <a:stretch/>
        </p:blipFill>
        <p:spPr>
          <a:xfrm>
            <a:off x="3940174" y="581026"/>
            <a:ext cx="5801179" cy="5695948"/>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4" name="Picture 3">
            <a:extLst>
              <a:ext uri="{FF2B5EF4-FFF2-40B4-BE49-F238E27FC236}">
                <a16:creationId xmlns:a16="http://schemas.microsoft.com/office/drawing/2014/main" id="{69517E57-2971-081F-ADDA-03C343D24397}"/>
              </a:ext>
            </a:extLst>
          </p:cNvPr>
          <p:cNvPicPr>
            <a:picLocks noChangeAspect="1"/>
          </p:cNvPicPr>
          <p:nvPr/>
        </p:nvPicPr>
        <p:blipFill rotWithShape="1">
          <a:blip r:embed="rId4">
            <a:extLst>
              <a:ext uri="{28A0092B-C50C-407E-A947-70E740481C1C}">
                <a14:useLocalDpi xmlns:a14="http://schemas.microsoft.com/office/drawing/2010/main" val="0"/>
              </a:ext>
            </a:extLst>
          </a:blip>
          <a:srcRect l="353" t="359" r="2277" b="144"/>
          <a:stretch/>
        </p:blipFill>
        <p:spPr>
          <a:xfrm>
            <a:off x="-5991909" y="581026"/>
            <a:ext cx="5778954" cy="5695948"/>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a:blip r:embed="rId5">
            <a:extLst>
              <a:ext uri="{28A0092B-C50C-407E-A947-70E740481C1C}">
                <a14:useLocalDpi xmlns:a14="http://schemas.microsoft.com/office/drawing/2010/main" val="0"/>
              </a:ext>
            </a:extLst>
          </a:blip>
          <a:srcRect l="27313" r="27313"/>
          <a:stretch/>
        </p:blipFill>
        <p:spPr>
          <a:xfrm>
            <a:off x="10004425"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9" name="Rectangle: Rounded Corners 8">
            <a:extLst>
              <a:ext uri="{FF2B5EF4-FFF2-40B4-BE49-F238E27FC236}">
                <a16:creationId xmlns:a16="http://schemas.microsoft.com/office/drawing/2014/main" id="{CAA203EA-8E03-E014-5D88-D94420235ECC}"/>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9B300"/>
                </a:solidFill>
                <a:effectLst/>
                <a:latin typeface="Segoe UI Light" panose="020B0502040204020203" pitchFamily="34" charset="0"/>
              </a:rPr>
              <a:t>Cities exhibit diverse average temperatures: Miami, United States, records the highest at 298.03°C, while Montreal, Canada, experiences the lowest at 280.34°C. Tel Aviv District, Israel, sees a moderate 294.43°C. United States cities vary from 280.70°C in Minneapolis to 298.03°C in Miami.</a:t>
            </a:r>
            <a:endParaRPr lang="en-IN" dirty="0"/>
          </a:p>
        </p:txBody>
      </p:sp>
      <p:sp>
        <p:nvSpPr>
          <p:cNvPr id="10" name="Rectangle: Rounded Corners 9">
            <a:extLst>
              <a:ext uri="{FF2B5EF4-FFF2-40B4-BE49-F238E27FC236}">
                <a16:creationId xmlns:a16="http://schemas.microsoft.com/office/drawing/2014/main" id="{2F87D99C-5F60-6276-8A2E-7CF66275B686}"/>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Plus Jakarta Sans"/>
              </a:rPr>
              <a:t>Can you build a heatmap in Power BI to show the temperature ranges for cities across different countries?</a:t>
            </a:r>
          </a:p>
        </p:txBody>
      </p:sp>
      <p:pic>
        <p:nvPicPr>
          <p:cNvPr id="2" name="Picture 1">
            <a:extLst>
              <a:ext uri="{FF2B5EF4-FFF2-40B4-BE49-F238E27FC236}">
                <a16:creationId xmlns:a16="http://schemas.microsoft.com/office/drawing/2014/main" id="{FCD8F156-C38F-521C-0D7F-DD4A69B78726}"/>
              </a:ext>
            </a:extLst>
          </p:cNvPr>
          <p:cNvPicPr>
            <a:picLocks noChangeAspect="1"/>
          </p:cNvPicPr>
          <p:nvPr/>
        </p:nvPicPr>
        <p:blipFill>
          <a:blip r:embed="rId6"/>
          <a:srcRect r="82057"/>
          <a:stretch>
            <a:fillRect/>
          </a:stretch>
        </p:blipFill>
        <p:spPr>
          <a:xfrm>
            <a:off x="12192000" y="2919"/>
            <a:ext cx="2187575" cy="6855081"/>
          </a:xfrm>
          <a:custGeom>
            <a:avLst/>
            <a:gdLst>
              <a:gd name="connsiteX0" fmla="*/ 0 w 2187575"/>
              <a:gd name="connsiteY0" fmla="*/ 0 h 6855081"/>
              <a:gd name="connsiteX1" fmla="*/ 2187575 w 2187575"/>
              <a:gd name="connsiteY1" fmla="*/ 0 h 6855081"/>
              <a:gd name="connsiteX2" fmla="*/ 2187575 w 2187575"/>
              <a:gd name="connsiteY2" fmla="*/ 6855081 h 6855081"/>
              <a:gd name="connsiteX3" fmla="*/ 0 w 2187575"/>
              <a:gd name="connsiteY3" fmla="*/ 66056 h 6855081"/>
            </a:gdLst>
            <a:ahLst/>
            <a:cxnLst>
              <a:cxn ang="0">
                <a:pos x="connsiteX0" y="connsiteY0"/>
              </a:cxn>
              <a:cxn ang="0">
                <a:pos x="connsiteX1" y="connsiteY1"/>
              </a:cxn>
              <a:cxn ang="0">
                <a:pos x="connsiteX2" y="connsiteY2"/>
              </a:cxn>
              <a:cxn ang="0">
                <a:pos x="connsiteX3" y="connsiteY3"/>
              </a:cxn>
            </a:cxnLst>
            <a:rect l="l" t="t" r="r" b="b"/>
            <a:pathLst>
              <a:path w="2187575" h="6855081">
                <a:moveTo>
                  <a:pt x="0" y="0"/>
                </a:moveTo>
                <a:lnTo>
                  <a:pt x="2187575" y="0"/>
                </a:lnTo>
                <a:lnTo>
                  <a:pt x="2187575" y="6855081"/>
                </a:lnTo>
                <a:lnTo>
                  <a:pt x="0" y="66056"/>
                </a:lnTo>
                <a:close/>
              </a:path>
            </a:pathLst>
          </a:custGeom>
        </p:spPr>
      </p:pic>
    </p:spTree>
    <p:extLst>
      <p:ext uri="{BB962C8B-B14F-4D97-AF65-F5344CB8AC3E}">
        <p14:creationId xmlns:p14="http://schemas.microsoft.com/office/powerpoint/2010/main" val="3307370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rotWithShape="1">
          <a:blip r:embed="rId3">
            <a:extLst>
              <a:ext uri="{28A0092B-C50C-407E-A947-70E740481C1C}">
                <a14:useLocalDpi xmlns:a14="http://schemas.microsoft.com/office/drawing/2010/main" val="0"/>
              </a:ext>
            </a:extLst>
          </a:blip>
          <a:srcRect l="14" r="-142"/>
          <a:stretch/>
        </p:blipFill>
        <p:spPr>
          <a:xfrm>
            <a:off x="3940175" y="561974"/>
            <a:ext cx="5801180" cy="5695947"/>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rotWithShape="1">
          <a:blip r:embed="rId4">
            <a:extLst>
              <a:ext uri="{28A0092B-C50C-407E-A947-70E740481C1C}">
                <a14:useLocalDpi xmlns:a14="http://schemas.microsoft.com/office/drawing/2010/main" val="0"/>
              </a:ext>
            </a:extLst>
          </a:blip>
          <a:srcRect l="518" r="324"/>
          <a:stretch/>
        </p:blipFill>
        <p:spPr>
          <a:xfrm>
            <a:off x="-5991909" y="581026"/>
            <a:ext cx="5801179" cy="5695948"/>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9" name="Rectangle: Rounded Corners 8">
            <a:extLst>
              <a:ext uri="{FF2B5EF4-FFF2-40B4-BE49-F238E27FC236}">
                <a16:creationId xmlns:a16="http://schemas.microsoft.com/office/drawing/2014/main" id="{CAA203EA-8E03-E014-5D88-D94420235ECC}"/>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9B300"/>
                </a:solidFill>
                <a:effectLst/>
                <a:latin typeface="Segoe UI Light" panose="020B0502040204020203" pitchFamily="34" charset="0"/>
              </a:rPr>
              <a:t>Cities exhibit varied average temperatures: Miami, USA, records the highest at 298.03°C, while Montreal, Canada, experiences the lowest at 280.34°C. Tel Aviv District, Israel, sees 294.43°C, while major US cities range from 280.70°C in Minneapolis to 298.03°C in Miami.</a:t>
            </a:r>
            <a:endParaRPr lang="en-IN" dirty="0"/>
          </a:p>
        </p:txBody>
      </p:sp>
      <p:sp>
        <p:nvSpPr>
          <p:cNvPr id="10" name="Rectangle: Rounded Corners 9">
            <a:extLst>
              <a:ext uri="{FF2B5EF4-FFF2-40B4-BE49-F238E27FC236}">
                <a16:creationId xmlns:a16="http://schemas.microsoft.com/office/drawing/2014/main" id="{2F87D99C-5F60-6276-8A2E-7CF66275B686}"/>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Plus Jakarta Sans"/>
              </a:rPr>
              <a:t>Create a bar chart in Power BI to highlight cities with the highest and lowest average temperatures in the dataset.</a:t>
            </a:r>
          </a:p>
        </p:txBody>
      </p:sp>
      <p:pic>
        <p:nvPicPr>
          <p:cNvPr id="7" name="Picture 6">
            <a:extLst>
              <a:ext uri="{FF2B5EF4-FFF2-40B4-BE49-F238E27FC236}">
                <a16:creationId xmlns:a16="http://schemas.microsoft.com/office/drawing/2014/main" id="{C311F3DB-F1FB-207A-C58E-5B4A59B15E37}"/>
              </a:ext>
            </a:extLst>
          </p:cNvPr>
          <p:cNvPicPr>
            <a:picLocks noChangeAspect="1"/>
          </p:cNvPicPr>
          <p:nvPr/>
        </p:nvPicPr>
        <p:blipFill>
          <a:blip r:embed="rId5"/>
          <a:srcRect r="82057"/>
          <a:stretch>
            <a:fillRect/>
          </a:stretch>
        </p:blipFill>
        <p:spPr>
          <a:xfrm>
            <a:off x="10004426" y="2919"/>
            <a:ext cx="2187575" cy="6855081"/>
          </a:xfrm>
          <a:custGeom>
            <a:avLst/>
            <a:gdLst>
              <a:gd name="connsiteX0" fmla="*/ 0 w 2187575"/>
              <a:gd name="connsiteY0" fmla="*/ 0 h 6855081"/>
              <a:gd name="connsiteX1" fmla="*/ 2187575 w 2187575"/>
              <a:gd name="connsiteY1" fmla="*/ 0 h 6855081"/>
              <a:gd name="connsiteX2" fmla="*/ 2187575 w 2187575"/>
              <a:gd name="connsiteY2" fmla="*/ 6855081 h 6855081"/>
              <a:gd name="connsiteX3" fmla="*/ 0 w 2187575"/>
              <a:gd name="connsiteY3" fmla="*/ 66056 h 6855081"/>
            </a:gdLst>
            <a:ahLst/>
            <a:cxnLst>
              <a:cxn ang="0">
                <a:pos x="connsiteX0" y="connsiteY0"/>
              </a:cxn>
              <a:cxn ang="0">
                <a:pos x="connsiteX1" y="connsiteY1"/>
              </a:cxn>
              <a:cxn ang="0">
                <a:pos x="connsiteX2" y="connsiteY2"/>
              </a:cxn>
              <a:cxn ang="0">
                <a:pos x="connsiteX3" y="connsiteY3"/>
              </a:cxn>
            </a:cxnLst>
            <a:rect l="l" t="t" r="r" b="b"/>
            <a:pathLst>
              <a:path w="2187575" h="6855081">
                <a:moveTo>
                  <a:pt x="0" y="0"/>
                </a:moveTo>
                <a:lnTo>
                  <a:pt x="2187575" y="0"/>
                </a:lnTo>
                <a:lnTo>
                  <a:pt x="2187575" y="6855081"/>
                </a:lnTo>
                <a:lnTo>
                  <a:pt x="0" y="66056"/>
                </a:lnTo>
                <a:close/>
              </a:path>
            </a:pathLst>
          </a:custGeom>
        </p:spPr>
      </p:pic>
    </p:spTree>
    <p:extLst>
      <p:ext uri="{BB962C8B-B14F-4D97-AF65-F5344CB8AC3E}">
        <p14:creationId xmlns:p14="http://schemas.microsoft.com/office/powerpoint/2010/main" val="3459634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E7CEA1-3E9A-E609-2FC1-3322C0B31665}"/>
              </a:ext>
            </a:extLst>
          </p:cNvPr>
          <p:cNvPicPr>
            <a:picLocks noChangeAspect="1"/>
          </p:cNvPicPr>
          <p:nvPr/>
        </p:nvPicPr>
        <p:blipFill>
          <a:blip r:embed="rId2"/>
          <a:stretch>
            <a:fillRect/>
          </a:stretch>
        </p:blipFill>
        <p:spPr>
          <a:xfrm>
            <a:off x="0" y="1459"/>
            <a:ext cx="12192000" cy="6855081"/>
          </a:xfrm>
          <a:prstGeom prst="rect">
            <a:avLst/>
          </a:prstGeom>
        </p:spPr>
      </p:pic>
    </p:spTree>
    <p:extLst>
      <p:ext uri="{BB962C8B-B14F-4D97-AF65-F5344CB8AC3E}">
        <p14:creationId xmlns:p14="http://schemas.microsoft.com/office/powerpoint/2010/main" val="4204072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a:blip r:embed="rId3">
            <a:extLst>
              <a:ext uri="{28A0092B-C50C-407E-A947-70E740481C1C}">
                <a14:useLocalDpi xmlns:a14="http://schemas.microsoft.com/office/drawing/2010/main" val="0"/>
              </a:ext>
            </a:extLst>
          </a:blip>
          <a:srcRect l="27377" r="27377"/>
          <a:stretch/>
        </p:blipFill>
        <p:spPr>
          <a:xfrm>
            <a:off x="9909175"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14" name="Rectangle: Rounded Corners 13">
            <a:extLst>
              <a:ext uri="{FF2B5EF4-FFF2-40B4-BE49-F238E27FC236}">
                <a16:creationId xmlns:a16="http://schemas.microsoft.com/office/drawing/2014/main" id="{9C65C8A4-DC77-2E24-8920-11A3CD5A0027}"/>
              </a:ext>
            </a:extLst>
          </p:cNvPr>
          <p:cNvSpPr/>
          <p:nvPr/>
        </p:nvSpPr>
        <p:spPr>
          <a:xfrm>
            <a:off x="3419475" y="180974"/>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47A8E109-D591-A604-D1D7-5F7F06DEE6FE}"/>
              </a:ext>
            </a:extLst>
          </p:cNvPr>
          <p:cNvGrpSpPr/>
          <p:nvPr/>
        </p:nvGrpSpPr>
        <p:grpSpPr>
          <a:xfrm>
            <a:off x="3419475" y="153193"/>
            <a:ext cx="5353048" cy="1558926"/>
            <a:chOff x="3419475" y="153193"/>
            <a:chExt cx="5353048" cy="1558926"/>
          </a:xfrm>
        </p:grpSpPr>
        <p:sp>
          <p:nvSpPr>
            <p:cNvPr id="15" name="Title 1">
              <a:extLst>
                <a:ext uri="{FF2B5EF4-FFF2-40B4-BE49-F238E27FC236}">
                  <a16:creationId xmlns:a16="http://schemas.microsoft.com/office/drawing/2014/main" id="{1317D3EF-E9BA-EA3D-6949-3C86509DBB6D}"/>
                </a:ext>
              </a:extLst>
            </p:cNvPr>
            <p:cNvSpPr txBox="1">
              <a:spLocks/>
            </p:cNvSpPr>
            <p:nvPr/>
          </p:nvSpPr>
          <p:spPr>
            <a:xfrm>
              <a:off x="3419475" y="153193"/>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P</a:t>
              </a:r>
              <a:r>
                <a:rPr lang="en-IN" dirty="0">
                  <a:latin typeface="Segoe UI Black" panose="020B0A02040204020203" pitchFamily="34" charset="0"/>
                  <a:ea typeface="Segoe UI Black" panose="020B0A02040204020203" pitchFamily="34" charset="0"/>
                </a:rPr>
                <a:t>ower </a:t>
              </a:r>
              <a:r>
                <a:rPr lang="en-IN" dirty="0">
                  <a:solidFill>
                    <a:schemeClr val="accent4"/>
                  </a:solidFill>
                  <a:latin typeface="Segoe UI Black" panose="020B0A02040204020203" pitchFamily="34" charset="0"/>
                  <a:ea typeface="Segoe UI Black" panose="020B0A02040204020203" pitchFamily="34" charset="0"/>
                </a:rPr>
                <a:t>B</a:t>
              </a:r>
              <a:r>
                <a:rPr lang="en-IN" dirty="0">
                  <a:latin typeface="Segoe UI Black" panose="020B0A02040204020203" pitchFamily="34" charset="0"/>
                  <a:ea typeface="Segoe UI Black" panose="020B0A02040204020203" pitchFamily="34" charset="0"/>
                </a:rPr>
                <a:t>I</a:t>
              </a:r>
            </a:p>
          </p:txBody>
        </p:sp>
        <p:sp>
          <p:nvSpPr>
            <p:cNvPr id="16" name="Title 1">
              <a:extLst>
                <a:ext uri="{FF2B5EF4-FFF2-40B4-BE49-F238E27FC236}">
                  <a16:creationId xmlns:a16="http://schemas.microsoft.com/office/drawing/2014/main" id="{4B18518B-FC29-6622-2D91-88F06DC44977}"/>
                </a:ext>
              </a:extLst>
            </p:cNvPr>
            <p:cNvSpPr txBox="1">
              <a:spLocks/>
            </p:cNvSpPr>
            <p:nvPr/>
          </p:nvSpPr>
          <p:spPr>
            <a:xfrm>
              <a:off x="3419475" y="932656"/>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W</a:t>
              </a:r>
              <a:r>
                <a:rPr lang="en-IN" dirty="0">
                  <a:latin typeface="Segoe UI Black" panose="020B0A02040204020203" pitchFamily="34" charset="0"/>
                  <a:ea typeface="Segoe UI Black" panose="020B0A02040204020203" pitchFamily="34" charset="0"/>
                </a:rPr>
                <a:t>ind</a:t>
              </a:r>
              <a:r>
                <a:rPr lang="en-IN" dirty="0">
                  <a:solidFill>
                    <a:schemeClr val="accent4"/>
                  </a:solidFill>
                  <a:latin typeface="Segoe UI Black" panose="020B0A02040204020203" pitchFamily="34" charset="0"/>
                  <a:ea typeface="Segoe UI Black" panose="020B0A02040204020203" pitchFamily="34" charset="0"/>
                </a:rPr>
                <a:t> P</a:t>
              </a:r>
              <a:r>
                <a:rPr lang="en-IN" dirty="0">
                  <a:latin typeface="Segoe UI Black" panose="020B0A02040204020203" pitchFamily="34" charset="0"/>
                  <a:ea typeface="Segoe UI Black" panose="020B0A02040204020203" pitchFamily="34" charset="0"/>
                </a:rPr>
                <a:t>age</a:t>
              </a:r>
            </a:p>
          </p:txBody>
        </p:sp>
      </p:grpSp>
      <p:sp>
        <p:nvSpPr>
          <p:cNvPr id="17" name="Rectangle: Rounded Corners 16">
            <a:extLst>
              <a:ext uri="{FF2B5EF4-FFF2-40B4-BE49-F238E27FC236}">
                <a16:creationId xmlns:a16="http://schemas.microsoft.com/office/drawing/2014/main" id="{04E60973-EFAC-B47C-DB09-2BCD2D369DAF}"/>
              </a:ext>
            </a:extLst>
          </p:cNvPr>
          <p:cNvSpPr/>
          <p:nvPr/>
        </p:nvSpPr>
        <p:spPr>
          <a:xfrm>
            <a:off x="593726" y="1800224"/>
            <a:ext cx="9150350" cy="479107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City with solid fill">
            <a:extLst>
              <a:ext uri="{FF2B5EF4-FFF2-40B4-BE49-F238E27FC236}">
                <a16:creationId xmlns:a16="http://schemas.microsoft.com/office/drawing/2014/main" id="{280E1439-024A-B1AD-1B21-2AA56D210D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9546" y="5342802"/>
            <a:ext cx="914400" cy="914400"/>
          </a:xfrm>
          <a:prstGeom prst="rect">
            <a:avLst/>
          </a:prstGeom>
        </p:spPr>
      </p:pic>
      <p:pic>
        <p:nvPicPr>
          <p:cNvPr id="28" name="Graphic 27" descr="Back with solid fill">
            <a:extLst>
              <a:ext uri="{FF2B5EF4-FFF2-40B4-BE49-F238E27FC236}">
                <a16:creationId xmlns:a16="http://schemas.microsoft.com/office/drawing/2014/main" id="{9AE9870C-B228-CDA8-A600-2B7149782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35112" y="5342802"/>
            <a:ext cx="914400" cy="914400"/>
          </a:xfrm>
          <a:prstGeom prst="rect">
            <a:avLst/>
          </a:prstGeom>
        </p:spPr>
      </p:pic>
      <p:pic>
        <p:nvPicPr>
          <p:cNvPr id="30" name="Graphic 29" descr="Beaker with solid fill">
            <a:extLst>
              <a:ext uri="{FF2B5EF4-FFF2-40B4-BE49-F238E27FC236}">
                <a16:creationId xmlns:a16="http://schemas.microsoft.com/office/drawing/2014/main" id="{3F2B6F19-0EF9-95E5-DF71-61A4FE0149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5278833"/>
            <a:ext cx="914400" cy="914400"/>
          </a:xfrm>
          <a:prstGeom prst="rect">
            <a:avLst/>
          </a:prstGeom>
        </p:spPr>
      </p:pic>
      <p:pic>
        <p:nvPicPr>
          <p:cNvPr id="32" name="Graphic 31" descr="Wave with solid fill">
            <a:extLst>
              <a:ext uri="{FF2B5EF4-FFF2-40B4-BE49-F238E27FC236}">
                <a16:creationId xmlns:a16="http://schemas.microsoft.com/office/drawing/2014/main" id="{AD6D8881-F780-270B-0DD6-AA1483E5DA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00367" y="5342802"/>
            <a:ext cx="914400" cy="914400"/>
          </a:xfrm>
          <a:prstGeom prst="rect">
            <a:avLst/>
          </a:prstGeom>
        </p:spPr>
      </p:pic>
      <p:sp>
        <p:nvSpPr>
          <p:cNvPr id="33" name="TextBox 32">
            <a:extLst>
              <a:ext uri="{FF2B5EF4-FFF2-40B4-BE49-F238E27FC236}">
                <a16:creationId xmlns:a16="http://schemas.microsoft.com/office/drawing/2014/main" id="{016FD332-B2A3-7D66-676C-F01650369EEA}"/>
              </a:ext>
            </a:extLst>
          </p:cNvPr>
          <p:cNvSpPr txBox="1"/>
          <p:nvPr/>
        </p:nvSpPr>
        <p:spPr>
          <a:xfrm>
            <a:off x="564179" y="6177309"/>
            <a:ext cx="1471499" cy="369332"/>
          </a:xfrm>
          <a:prstGeom prst="rect">
            <a:avLst/>
          </a:prstGeom>
          <a:noFill/>
        </p:spPr>
        <p:txBody>
          <a:bodyPr wrap="square" rtlCol="0">
            <a:spAutoFit/>
          </a:bodyPr>
          <a:lstStyle/>
          <a:p>
            <a:pPr algn="ctr"/>
            <a:r>
              <a:rPr lang="en-IN" dirty="0"/>
              <a:t>Wind</a:t>
            </a:r>
          </a:p>
        </p:txBody>
      </p:sp>
      <p:sp>
        <p:nvSpPr>
          <p:cNvPr id="34" name="TextBox 33">
            <a:extLst>
              <a:ext uri="{FF2B5EF4-FFF2-40B4-BE49-F238E27FC236}">
                <a16:creationId xmlns:a16="http://schemas.microsoft.com/office/drawing/2014/main" id="{798F4AC8-DEB1-FBF9-5778-EE3275CC19C5}"/>
              </a:ext>
            </a:extLst>
          </p:cNvPr>
          <p:cNvSpPr txBox="1"/>
          <p:nvPr/>
        </p:nvSpPr>
        <p:spPr>
          <a:xfrm>
            <a:off x="3035808" y="6181961"/>
            <a:ext cx="1621536" cy="369332"/>
          </a:xfrm>
          <a:prstGeom prst="rect">
            <a:avLst/>
          </a:prstGeom>
          <a:noFill/>
        </p:spPr>
        <p:txBody>
          <a:bodyPr wrap="square" rtlCol="0">
            <a:spAutoFit/>
          </a:bodyPr>
          <a:lstStyle/>
          <a:p>
            <a:pPr algn="ctr"/>
            <a:r>
              <a:rPr lang="en-IN" dirty="0"/>
              <a:t>Navigation</a:t>
            </a:r>
          </a:p>
        </p:txBody>
      </p:sp>
      <p:sp>
        <p:nvSpPr>
          <p:cNvPr id="35" name="TextBox 34">
            <a:extLst>
              <a:ext uri="{FF2B5EF4-FFF2-40B4-BE49-F238E27FC236}">
                <a16:creationId xmlns:a16="http://schemas.microsoft.com/office/drawing/2014/main" id="{5271C7AE-DEB0-A36D-BCDE-1FFEC727B3CB}"/>
              </a:ext>
            </a:extLst>
          </p:cNvPr>
          <p:cNvSpPr txBox="1"/>
          <p:nvPr/>
        </p:nvSpPr>
        <p:spPr>
          <a:xfrm>
            <a:off x="5638801" y="6181961"/>
            <a:ext cx="914399" cy="369332"/>
          </a:xfrm>
          <a:prstGeom prst="rect">
            <a:avLst/>
          </a:prstGeom>
          <a:noFill/>
        </p:spPr>
        <p:txBody>
          <a:bodyPr wrap="square" rtlCol="0">
            <a:spAutoFit/>
          </a:bodyPr>
          <a:lstStyle/>
          <a:p>
            <a:pPr algn="ctr"/>
            <a:r>
              <a:rPr lang="en-IN" dirty="0"/>
              <a:t>Filter</a:t>
            </a:r>
          </a:p>
        </p:txBody>
      </p:sp>
      <p:sp>
        <p:nvSpPr>
          <p:cNvPr id="36" name="TextBox 35">
            <a:extLst>
              <a:ext uri="{FF2B5EF4-FFF2-40B4-BE49-F238E27FC236}">
                <a16:creationId xmlns:a16="http://schemas.microsoft.com/office/drawing/2014/main" id="{504F3820-6CA5-0FD2-D4F8-7EA969C886F5}"/>
              </a:ext>
            </a:extLst>
          </p:cNvPr>
          <p:cNvSpPr txBox="1"/>
          <p:nvPr/>
        </p:nvSpPr>
        <p:spPr>
          <a:xfrm>
            <a:off x="8258802" y="6181961"/>
            <a:ext cx="914399" cy="369332"/>
          </a:xfrm>
          <a:prstGeom prst="rect">
            <a:avLst/>
          </a:prstGeom>
          <a:noFill/>
        </p:spPr>
        <p:txBody>
          <a:bodyPr wrap="square" rtlCol="0">
            <a:spAutoFit/>
          </a:bodyPr>
          <a:lstStyle/>
          <a:p>
            <a:pPr algn="ctr"/>
            <a:r>
              <a:rPr lang="en-IN" dirty="0"/>
              <a:t>City</a:t>
            </a:r>
          </a:p>
        </p:txBody>
      </p:sp>
      <p:sp>
        <p:nvSpPr>
          <p:cNvPr id="37" name="TextBox 36">
            <a:extLst>
              <a:ext uri="{FF2B5EF4-FFF2-40B4-BE49-F238E27FC236}">
                <a16:creationId xmlns:a16="http://schemas.microsoft.com/office/drawing/2014/main" id="{63D9380D-1DA2-6AE7-42F6-C99487F7F17C}"/>
              </a:ext>
            </a:extLst>
          </p:cNvPr>
          <p:cNvSpPr txBox="1"/>
          <p:nvPr/>
        </p:nvSpPr>
        <p:spPr>
          <a:xfrm>
            <a:off x="713829" y="2782602"/>
            <a:ext cx="2328581" cy="2308324"/>
          </a:xfrm>
          <a:prstGeom prst="rect">
            <a:avLst/>
          </a:prstGeom>
          <a:noFill/>
        </p:spPr>
        <p:txBody>
          <a:bodyPr wrap="square" rtlCol="0">
            <a:spAutoFit/>
          </a:bodyPr>
          <a:lstStyle/>
          <a:p>
            <a:pPr algn="just"/>
            <a:r>
              <a:rPr lang="en-US" b="0" i="0" dirty="0">
                <a:solidFill>
                  <a:schemeClr val="accent4"/>
                </a:solidFill>
                <a:effectLst/>
                <a:latin typeface="Söhne"/>
              </a:rPr>
              <a:t>U</a:t>
            </a:r>
            <a:r>
              <a:rPr lang="en-US" b="0" i="0" dirty="0">
                <a:solidFill>
                  <a:srgbClr val="ECECEC"/>
                </a:solidFill>
                <a:effectLst/>
                <a:latin typeface="Söhne"/>
              </a:rPr>
              <a:t>nderstanding wind intensity.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A</a:t>
            </a:r>
            <a:r>
              <a:rPr lang="en-US" b="0" i="0" dirty="0">
                <a:solidFill>
                  <a:srgbClr val="ECECEC"/>
                </a:solidFill>
                <a:effectLst/>
                <a:latin typeface="Söhne"/>
              </a:rPr>
              <a:t>ssessing atmospheric movement.</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orrelating wind speed variations.</a:t>
            </a:r>
          </a:p>
        </p:txBody>
      </p:sp>
      <p:sp>
        <p:nvSpPr>
          <p:cNvPr id="39" name="TextBox 38">
            <a:extLst>
              <a:ext uri="{FF2B5EF4-FFF2-40B4-BE49-F238E27FC236}">
                <a16:creationId xmlns:a16="http://schemas.microsoft.com/office/drawing/2014/main" id="{5E5F448E-3E51-7443-C208-7D5428B5C8F9}"/>
              </a:ext>
            </a:extLst>
          </p:cNvPr>
          <p:cNvSpPr txBox="1"/>
          <p:nvPr/>
        </p:nvSpPr>
        <p:spPr>
          <a:xfrm>
            <a:off x="3042411" y="2782602"/>
            <a:ext cx="2163482" cy="2308324"/>
          </a:xfrm>
          <a:prstGeom prst="rect">
            <a:avLst/>
          </a:prstGeom>
          <a:noFill/>
        </p:spPr>
        <p:txBody>
          <a:bodyPr wrap="square">
            <a:spAutoFit/>
          </a:bodyPr>
          <a:lstStyle/>
          <a:p>
            <a:pPr algn="just"/>
            <a:r>
              <a:rPr lang="en-US" b="0" i="0" dirty="0">
                <a:solidFill>
                  <a:schemeClr val="accent4"/>
                </a:solidFill>
                <a:effectLst/>
                <a:latin typeface="Söhne"/>
              </a:rPr>
              <a:t>S</a:t>
            </a:r>
            <a:r>
              <a:rPr lang="en-US" b="0" i="0" dirty="0">
                <a:solidFill>
                  <a:srgbClr val="ECECEC"/>
                </a:solidFill>
                <a:effectLst/>
                <a:latin typeface="Söhne"/>
              </a:rPr>
              <a:t>eamless access to different sections.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S</a:t>
            </a:r>
            <a:r>
              <a:rPr lang="en-US" b="0" i="0" dirty="0">
                <a:solidFill>
                  <a:srgbClr val="ECECEC"/>
                </a:solidFill>
                <a:effectLst/>
                <a:latin typeface="Söhne"/>
              </a:rPr>
              <a:t>treamlined user experience.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E</a:t>
            </a:r>
            <a:r>
              <a:rPr lang="en-US" b="0" i="0" dirty="0">
                <a:solidFill>
                  <a:srgbClr val="ECECEC"/>
                </a:solidFill>
                <a:effectLst/>
                <a:latin typeface="Söhne"/>
              </a:rPr>
              <a:t>nhances dashboard usability.</a:t>
            </a:r>
          </a:p>
        </p:txBody>
      </p:sp>
      <p:sp>
        <p:nvSpPr>
          <p:cNvPr id="41" name="TextBox 40">
            <a:extLst>
              <a:ext uri="{FF2B5EF4-FFF2-40B4-BE49-F238E27FC236}">
                <a16:creationId xmlns:a16="http://schemas.microsoft.com/office/drawing/2014/main" id="{2F277898-A3EE-A00D-683F-116E91B3D068}"/>
              </a:ext>
            </a:extLst>
          </p:cNvPr>
          <p:cNvSpPr txBox="1"/>
          <p:nvPr/>
        </p:nvSpPr>
        <p:spPr>
          <a:xfrm>
            <a:off x="5638109" y="2782602"/>
            <a:ext cx="1822104" cy="2585323"/>
          </a:xfrm>
          <a:prstGeom prst="rect">
            <a:avLst/>
          </a:prstGeom>
          <a:noFill/>
        </p:spPr>
        <p:txBody>
          <a:bodyPr wrap="square">
            <a:spAutoFit/>
          </a:bodyPr>
          <a:lstStyle/>
          <a:p>
            <a:pPr algn="just"/>
            <a:r>
              <a:rPr lang="en-US" b="0" i="0" dirty="0">
                <a:solidFill>
                  <a:schemeClr val="accent4"/>
                </a:solidFill>
                <a:effectLst/>
                <a:latin typeface="Söhne"/>
              </a:rPr>
              <a:t>R</a:t>
            </a:r>
            <a:r>
              <a:rPr lang="en-US" b="0" i="0" dirty="0">
                <a:solidFill>
                  <a:srgbClr val="ECECEC"/>
                </a:solidFill>
                <a:effectLst/>
                <a:latin typeface="Söhne"/>
              </a:rPr>
              <a:t>efine data based on preferences.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ustomized analysis options.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T</a:t>
            </a:r>
            <a:r>
              <a:rPr lang="en-US" b="0" i="0" dirty="0">
                <a:solidFill>
                  <a:srgbClr val="ECECEC"/>
                </a:solidFill>
                <a:effectLst/>
                <a:latin typeface="Söhne"/>
              </a:rPr>
              <a:t>ailored insights for users.</a:t>
            </a:r>
          </a:p>
        </p:txBody>
      </p:sp>
      <p:sp>
        <p:nvSpPr>
          <p:cNvPr id="45" name="TextBox 44">
            <a:extLst>
              <a:ext uri="{FF2B5EF4-FFF2-40B4-BE49-F238E27FC236}">
                <a16:creationId xmlns:a16="http://schemas.microsoft.com/office/drawing/2014/main" id="{8EA7AF71-DB33-A4C7-1BA6-116816C573C2}"/>
              </a:ext>
            </a:extLst>
          </p:cNvPr>
          <p:cNvSpPr txBox="1"/>
          <p:nvPr/>
        </p:nvSpPr>
        <p:spPr>
          <a:xfrm>
            <a:off x="7823723" y="2782602"/>
            <a:ext cx="1920354" cy="2585323"/>
          </a:xfrm>
          <a:prstGeom prst="rect">
            <a:avLst/>
          </a:prstGeom>
          <a:noFill/>
        </p:spPr>
        <p:txBody>
          <a:bodyPr wrap="square">
            <a:spAutoFit/>
          </a:bodyPr>
          <a:lstStyle/>
          <a:p>
            <a:pPr algn="just"/>
            <a:r>
              <a:rPr lang="en-US" b="0" i="0" dirty="0">
                <a:solidFill>
                  <a:schemeClr val="accent4"/>
                </a:solidFill>
                <a:effectLst/>
                <a:latin typeface="Söhne"/>
              </a:rPr>
              <a:t>E</a:t>
            </a:r>
            <a:r>
              <a:rPr lang="en-US" b="0" i="0" dirty="0">
                <a:solidFill>
                  <a:srgbClr val="ECECEC"/>
                </a:solidFill>
                <a:effectLst/>
                <a:latin typeface="Söhne"/>
              </a:rPr>
              <a:t>xplore weather data by city.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ompare multiple locations.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 regional weather patterns.</a:t>
            </a:r>
          </a:p>
        </p:txBody>
      </p:sp>
      <p:pic>
        <p:nvPicPr>
          <p:cNvPr id="3" name="Picture 2">
            <a:extLst>
              <a:ext uri="{FF2B5EF4-FFF2-40B4-BE49-F238E27FC236}">
                <a16:creationId xmlns:a16="http://schemas.microsoft.com/office/drawing/2014/main" id="{219DC900-665D-3A59-8C7A-571445816158}"/>
              </a:ext>
            </a:extLst>
          </p:cNvPr>
          <p:cNvPicPr>
            <a:picLocks noChangeAspect="1"/>
          </p:cNvPicPr>
          <p:nvPr/>
        </p:nvPicPr>
        <p:blipFill>
          <a:blip r:embed="rId12">
            <a:extLst>
              <a:ext uri="{28A0092B-C50C-407E-A947-70E740481C1C}">
                <a14:useLocalDpi xmlns:a14="http://schemas.microsoft.com/office/drawing/2010/main" val="0"/>
              </a:ext>
            </a:extLst>
          </a:blip>
          <a:srcRect l="27234" r="27234"/>
          <a:stretch/>
        </p:blipFill>
        <p:spPr>
          <a:xfrm>
            <a:off x="11947525"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4" name="Picture 3">
            <a:extLst>
              <a:ext uri="{FF2B5EF4-FFF2-40B4-BE49-F238E27FC236}">
                <a16:creationId xmlns:a16="http://schemas.microsoft.com/office/drawing/2014/main" id="{69517E57-2971-081F-ADDA-03C343D24397}"/>
              </a:ext>
            </a:extLst>
          </p:cNvPr>
          <p:cNvPicPr>
            <a:picLocks noChangeAspect="1"/>
          </p:cNvPicPr>
          <p:nvPr/>
        </p:nvPicPr>
        <p:blipFill>
          <a:blip r:embed="rId13">
            <a:extLst>
              <a:ext uri="{28A0092B-C50C-407E-A947-70E740481C1C}">
                <a14:useLocalDpi xmlns:a14="http://schemas.microsoft.com/office/drawing/2010/main" val="0"/>
              </a:ext>
            </a:extLst>
          </a:blip>
          <a:srcRect l="27320" r="27320"/>
          <a:stretch/>
        </p:blipFill>
        <p:spPr>
          <a:xfrm>
            <a:off x="13899697"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a:blip r:embed="rId14">
            <a:extLst>
              <a:ext uri="{28A0092B-C50C-407E-A947-70E740481C1C}">
                <a14:useLocalDpi xmlns:a14="http://schemas.microsoft.com/office/drawing/2010/main" val="0"/>
              </a:ext>
            </a:extLst>
          </a:blip>
          <a:srcRect l="27175" r="27175"/>
          <a:stretch/>
        </p:blipFill>
        <p:spPr>
          <a:xfrm>
            <a:off x="15851869"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a:blip r:embed="rId15">
            <a:extLst>
              <a:ext uri="{28A0092B-C50C-407E-A947-70E740481C1C}">
                <a14:useLocalDpi xmlns:a14="http://schemas.microsoft.com/office/drawing/2010/main" val="0"/>
              </a:ext>
            </a:extLst>
          </a:blip>
          <a:srcRect l="27223" r="27223"/>
          <a:stretch/>
        </p:blipFill>
        <p:spPr>
          <a:xfrm>
            <a:off x="17804041"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Tree>
    <p:extLst>
      <p:ext uri="{BB962C8B-B14F-4D97-AF65-F5344CB8AC3E}">
        <p14:creationId xmlns:p14="http://schemas.microsoft.com/office/powerpoint/2010/main" val="170631581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rotWithShape="1">
          <a:blip r:embed="rId3">
            <a:extLst>
              <a:ext uri="{28A0092B-C50C-407E-A947-70E740481C1C}">
                <a14:useLocalDpi xmlns:a14="http://schemas.microsoft.com/office/drawing/2010/main" val="0"/>
              </a:ext>
            </a:extLst>
          </a:blip>
          <a:srcRect l="207" r="-103"/>
          <a:stretch/>
        </p:blipFill>
        <p:spPr>
          <a:xfrm>
            <a:off x="3940174" y="628648"/>
            <a:ext cx="5731952" cy="566737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17" name="Rectangle: Rounded Corners 16">
            <a:extLst>
              <a:ext uri="{FF2B5EF4-FFF2-40B4-BE49-F238E27FC236}">
                <a16:creationId xmlns:a16="http://schemas.microsoft.com/office/drawing/2014/main" id="{04E60973-EFAC-B47C-DB09-2BCD2D369DAF}"/>
              </a:ext>
            </a:extLst>
          </p:cNvPr>
          <p:cNvSpPr/>
          <p:nvPr/>
        </p:nvSpPr>
        <p:spPr>
          <a:xfrm>
            <a:off x="-9334046" y="1800224"/>
            <a:ext cx="9150350" cy="479107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City with solid fill">
            <a:extLst>
              <a:ext uri="{FF2B5EF4-FFF2-40B4-BE49-F238E27FC236}">
                <a16:creationId xmlns:a16="http://schemas.microsoft.com/office/drawing/2014/main" id="{280E1439-024A-B1AD-1B21-2AA56D210D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98226" y="5342802"/>
            <a:ext cx="914400" cy="914400"/>
          </a:xfrm>
          <a:prstGeom prst="rect">
            <a:avLst/>
          </a:prstGeom>
        </p:spPr>
      </p:pic>
      <p:pic>
        <p:nvPicPr>
          <p:cNvPr id="28" name="Graphic 27" descr="Back with solid fill">
            <a:extLst>
              <a:ext uri="{FF2B5EF4-FFF2-40B4-BE49-F238E27FC236}">
                <a16:creationId xmlns:a16="http://schemas.microsoft.com/office/drawing/2014/main" id="{9AE9870C-B228-CDA8-A600-2B71497824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2660" y="5342802"/>
            <a:ext cx="914400" cy="914400"/>
          </a:xfrm>
          <a:prstGeom prst="rect">
            <a:avLst/>
          </a:prstGeom>
        </p:spPr>
      </p:pic>
      <p:pic>
        <p:nvPicPr>
          <p:cNvPr id="30" name="Graphic 29" descr="Beaker with solid fill">
            <a:extLst>
              <a:ext uri="{FF2B5EF4-FFF2-40B4-BE49-F238E27FC236}">
                <a16:creationId xmlns:a16="http://schemas.microsoft.com/office/drawing/2014/main" id="{3F2B6F19-0EF9-95E5-DF71-61A4FE0149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88972" y="5278833"/>
            <a:ext cx="914400" cy="914400"/>
          </a:xfrm>
          <a:prstGeom prst="rect">
            <a:avLst/>
          </a:prstGeom>
        </p:spPr>
      </p:pic>
      <p:pic>
        <p:nvPicPr>
          <p:cNvPr id="32" name="Graphic 31" descr="Wave with solid fill">
            <a:extLst>
              <a:ext uri="{FF2B5EF4-FFF2-40B4-BE49-F238E27FC236}">
                <a16:creationId xmlns:a16="http://schemas.microsoft.com/office/drawing/2014/main" id="{AD6D8881-F780-270B-0DD6-AA1483E5DA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027405" y="5342802"/>
            <a:ext cx="914400" cy="914400"/>
          </a:xfrm>
          <a:prstGeom prst="rect">
            <a:avLst/>
          </a:prstGeom>
        </p:spPr>
      </p:pic>
      <p:sp>
        <p:nvSpPr>
          <p:cNvPr id="33" name="TextBox 32">
            <a:extLst>
              <a:ext uri="{FF2B5EF4-FFF2-40B4-BE49-F238E27FC236}">
                <a16:creationId xmlns:a16="http://schemas.microsoft.com/office/drawing/2014/main" id="{016FD332-B2A3-7D66-676C-F01650369EEA}"/>
              </a:ext>
            </a:extLst>
          </p:cNvPr>
          <p:cNvSpPr txBox="1"/>
          <p:nvPr/>
        </p:nvSpPr>
        <p:spPr>
          <a:xfrm>
            <a:off x="-9363593" y="6177309"/>
            <a:ext cx="1471499" cy="369332"/>
          </a:xfrm>
          <a:prstGeom prst="rect">
            <a:avLst/>
          </a:prstGeom>
          <a:noFill/>
        </p:spPr>
        <p:txBody>
          <a:bodyPr wrap="square" rtlCol="0">
            <a:spAutoFit/>
          </a:bodyPr>
          <a:lstStyle/>
          <a:p>
            <a:pPr algn="ctr"/>
            <a:r>
              <a:rPr lang="en-IN" dirty="0"/>
              <a:t>Wind</a:t>
            </a:r>
          </a:p>
        </p:txBody>
      </p:sp>
      <p:sp>
        <p:nvSpPr>
          <p:cNvPr id="34" name="TextBox 33">
            <a:extLst>
              <a:ext uri="{FF2B5EF4-FFF2-40B4-BE49-F238E27FC236}">
                <a16:creationId xmlns:a16="http://schemas.microsoft.com/office/drawing/2014/main" id="{798F4AC8-DEB1-FBF9-5778-EE3275CC19C5}"/>
              </a:ext>
            </a:extLst>
          </p:cNvPr>
          <p:cNvSpPr txBox="1"/>
          <p:nvPr/>
        </p:nvSpPr>
        <p:spPr>
          <a:xfrm>
            <a:off x="-6891964" y="6181961"/>
            <a:ext cx="1621536" cy="369332"/>
          </a:xfrm>
          <a:prstGeom prst="rect">
            <a:avLst/>
          </a:prstGeom>
          <a:noFill/>
        </p:spPr>
        <p:txBody>
          <a:bodyPr wrap="square" rtlCol="0">
            <a:spAutoFit/>
          </a:bodyPr>
          <a:lstStyle/>
          <a:p>
            <a:pPr algn="ctr"/>
            <a:r>
              <a:rPr lang="en-IN" dirty="0"/>
              <a:t>Navigation</a:t>
            </a:r>
          </a:p>
        </p:txBody>
      </p:sp>
      <p:sp>
        <p:nvSpPr>
          <p:cNvPr id="35" name="TextBox 34">
            <a:extLst>
              <a:ext uri="{FF2B5EF4-FFF2-40B4-BE49-F238E27FC236}">
                <a16:creationId xmlns:a16="http://schemas.microsoft.com/office/drawing/2014/main" id="{5271C7AE-DEB0-A36D-BCDE-1FFEC727B3CB}"/>
              </a:ext>
            </a:extLst>
          </p:cNvPr>
          <p:cNvSpPr txBox="1"/>
          <p:nvPr/>
        </p:nvSpPr>
        <p:spPr>
          <a:xfrm>
            <a:off x="-4288971" y="6181961"/>
            <a:ext cx="914399" cy="369332"/>
          </a:xfrm>
          <a:prstGeom prst="rect">
            <a:avLst/>
          </a:prstGeom>
          <a:noFill/>
        </p:spPr>
        <p:txBody>
          <a:bodyPr wrap="square" rtlCol="0">
            <a:spAutoFit/>
          </a:bodyPr>
          <a:lstStyle/>
          <a:p>
            <a:pPr algn="ctr"/>
            <a:r>
              <a:rPr lang="en-IN" dirty="0"/>
              <a:t>Filter</a:t>
            </a:r>
          </a:p>
        </p:txBody>
      </p:sp>
      <p:sp>
        <p:nvSpPr>
          <p:cNvPr id="36" name="TextBox 35">
            <a:extLst>
              <a:ext uri="{FF2B5EF4-FFF2-40B4-BE49-F238E27FC236}">
                <a16:creationId xmlns:a16="http://schemas.microsoft.com/office/drawing/2014/main" id="{504F3820-6CA5-0FD2-D4F8-7EA969C886F5}"/>
              </a:ext>
            </a:extLst>
          </p:cNvPr>
          <p:cNvSpPr txBox="1"/>
          <p:nvPr/>
        </p:nvSpPr>
        <p:spPr>
          <a:xfrm>
            <a:off x="-1668970" y="6181961"/>
            <a:ext cx="914399" cy="369332"/>
          </a:xfrm>
          <a:prstGeom prst="rect">
            <a:avLst/>
          </a:prstGeom>
          <a:noFill/>
        </p:spPr>
        <p:txBody>
          <a:bodyPr wrap="square" rtlCol="0">
            <a:spAutoFit/>
          </a:bodyPr>
          <a:lstStyle/>
          <a:p>
            <a:pPr algn="ctr"/>
            <a:r>
              <a:rPr lang="en-IN" dirty="0"/>
              <a:t>City</a:t>
            </a:r>
          </a:p>
        </p:txBody>
      </p:sp>
      <p:sp>
        <p:nvSpPr>
          <p:cNvPr id="37" name="TextBox 36">
            <a:extLst>
              <a:ext uri="{FF2B5EF4-FFF2-40B4-BE49-F238E27FC236}">
                <a16:creationId xmlns:a16="http://schemas.microsoft.com/office/drawing/2014/main" id="{63D9380D-1DA2-6AE7-42F6-C99487F7F17C}"/>
              </a:ext>
            </a:extLst>
          </p:cNvPr>
          <p:cNvSpPr txBox="1"/>
          <p:nvPr/>
        </p:nvSpPr>
        <p:spPr>
          <a:xfrm>
            <a:off x="-9213943" y="2782602"/>
            <a:ext cx="2328581" cy="2308324"/>
          </a:xfrm>
          <a:prstGeom prst="rect">
            <a:avLst/>
          </a:prstGeom>
          <a:noFill/>
        </p:spPr>
        <p:txBody>
          <a:bodyPr wrap="square" rtlCol="0">
            <a:spAutoFit/>
          </a:bodyPr>
          <a:lstStyle/>
          <a:p>
            <a:pPr algn="just"/>
            <a:r>
              <a:rPr lang="en-US" b="0" i="0" dirty="0">
                <a:solidFill>
                  <a:schemeClr val="accent4"/>
                </a:solidFill>
                <a:effectLst/>
                <a:latin typeface="Söhne"/>
              </a:rPr>
              <a:t>U</a:t>
            </a:r>
            <a:r>
              <a:rPr lang="en-US" b="0" i="0" dirty="0">
                <a:solidFill>
                  <a:srgbClr val="ECECEC"/>
                </a:solidFill>
                <a:effectLst/>
                <a:latin typeface="Söhne"/>
              </a:rPr>
              <a:t>nderstanding wind intensity.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A</a:t>
            </a:r>
            <a:r>
              <a:rPr lang="en-US" b="0" i="0" dirty="0">
                <a:solidFill>
                  <a:srgbClr val="ECECEC"/>
                </a:solidFill>
                <a:effectLst/>
                <a:latin typeface="Söhne"/>
              </a:rPr>
              <a:t>ssessing atmospheric movement.</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orrelating wind speed variations.</a:t>
            </a:r>
          </a:p>
        </p:txBody>
      </p:sp>
      <p:sp>
        <p:nvSpPr>
          <p:cNvPr id="39" name="TextBox 38">
            <a:extLst>
              <a:ext uri="{FF2B5EF4-FFF2-40B4-BE49-F238E27FC236}">
                <a16:creationId xmlns:a16="http://schemas.microsoft.com/office/drawing/2014/main" id="{5E5F448E-3E51-7443-C208-7D5428B5C8F9}"/>
              </a:ext>
            </a:extLst>
          </p:cNvPr>
          <p:cNvSpPr txBox="1"/>
          <p:nvPr/>
        </p:nvSpPr>
        <p:spPr>
          <a:xfrm>
            <a:off x="-6885361" y="2782602"/>
            <a:ext cx="2163482" cy="2308324"/>
          </a:xfrm>
          <a:prstGeom prst="rect">
            <a:avLst/>
          </a:prstGeom>
          <a:noFill/>
        </p:spPr>
        <p:txBody>
          <a:bodyPr wrap="square">
            <a:spAutoFit/>
          </a:bodyPr>
          <a:lstStyle/>
          <a:p>
            <a:pPr algn="just"/>
            <a:r>
              <a:rPr lang="en-US" b="0" i="0" dirty="0">
                <a:solidFill>
                  <a:schemeClr val="accent4"/>
                </a:solidFill>
                <a:effectLst/>
                <a:latin typeface="Söhne"/>
              </a:rPr>
              <a:t>S</a:t>
            </a:r>
            <a:r>
              <a:rPr lang="en-US" b="0" i="0" dirty="0">
                <a:solidFill>
                  <a:srgbClr val="ECECEC"/>
                </a:solidFill>
                <a:effectLst/>
                <a:latin typeface="Söhne"/>
              </a:rPr>
              <a:t>eamless access to different sections.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S</a:t>
            </a:r>
            <a:r>
              <a:rPr lang="en-US" b="0" i="0" dirty="0">
                <a:solidFill>
                  <a:srgbClr val="ECECEC"/>
                </a:solidFill>
                <a:effectLst/>
                <a:latin typeface="Söhne"/>
              </a:rPr>
              <a:t>treamlined user experience.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E</a:t>
            </a:r>
            <a:r>
              <a:rPr lang="en-US" b="0" i="0" dirty="0">
                <a:solidFill>
                  <a:srgbClr val="ECECEC"/>
                </a:solidFill>
                <a:effectLst/>
                <a:latin typeface="Söhne"/>
              </a:rPr>
              <a:t>nhances dashboard usability.</a:t>
            </a:r>
          </a:p>
        </p:txBody>
      </p:sp>
      <p:sp>
        <p:nvSpPr>
          <p:cNvPr id="41" name="TextBox 40">
            <a:extLst>
              <a:ext uri="{FF2B5EF4-FFF2-40B4-BE49-F238E27FC236}">
                <a16:creationId xmlns:a16="http://schemas.microsoft.com/office/drawing/2014/main" id="{2F277898-A3EE-A00D-683F-116E91B3D068}"/>
              </a:ext>
            </a:extLst>
          </p:cNvPr>
          <p:cNvSpPr txBox="1"/>
          <p:nvPr/>
        </p:nvSpPr>
        <p:spPr>
          <a:xfrm>
            <a:off x="-4289663" y="2782602"/>
            <a:ext cx="1822104" cy="2585323"/>
          </a:xfrm>
          <a:prstGeom prst="rect">
            <a:avLst/>
          </a:prstGeom>
          <a:noFill/>
        </p:spPr>
        <p:txBody>
          <a:bodyPr wrap="square">
            <a:spAutoFit/>
          </a:bodyPr>
          <a:lstStyle/>
          <a:p>
            <a:pPr algn="just"/>
            <a:r>
              <a:rPr lang="en-US" b="0" i="0" dirty="0">
                <a:solidFill>
                  <a:schemeClr val="accent4"/>
                </a:solidFill>
                <a:effectLst/>
                <a:latin typeface="Söhne"/>
              </a:rPr>
              <a:t>R</a:t>
            </a:r>
            <a:r>
              <a:rPr lang="en-US" b="0" i="0" dirty="0">
                <a:solidFill>
                  <a:srgbClr val="ECECEC"/>
                </a:solidFill>
                <a:effectLst/>
                <a:latin typeface="Söhne"/>
              </a:rPr>
              <a:t>efine data based on preferences.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ustomized analysis options.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T</a:t>
            </a:r>
            <a:r>
              <a:rPr lang="en-US" b="0" i="0" dirty="0">
                <a:solidFill>
                  <a:srgbClr val="ECECEC"/>
                </a:solidFill>
                <a:effectLst/>
                <a:latin typeface="Söhne"/>
              </a:rPr>
              <a:t>ailored insights for users.</a:t>
            </a:r>
          </a:p>
        </p:txBody>
      </p:sp>
      <p:sp>
        <p:nvSpPr>
          <p:cNvPr id="45" name="TextBox 44">
            <a:extLst>
              <a:ext uri="{FF2B5EF4-FFF2-40B4-BE49-F238E27FC236}">
                <a16:creationId xmlns:a16="http://schemas.microsoft.com/office/drawing/2014/main" id="{8EA7AF71-DB33-A4C7-1BA6-116816C573C2}"/>
              </a:ext>
            </a:extLst>
          </p:cNvPr>
          <p:cNvSpPr txBox="1"/>
          <p:nvPr/>
        </p:nvSpPr>
        <p:spPr>
          <a:xfrm>
            <a:off x="-2104049" y="2782602"/>
            <a:ext cx="1920354" cy="2585323"/>
          </a:xfrm>
          <a:prstGeom prst="rect">
            <a:avLst/>
          </a:prstGeom>
          <a:noFill/>
        </p:spPr>
        <p:txBody>
          <a:bodyPr wrap="square">
            <a:spAutoFit/>
          </a:bodyPr>
          <a:lstStyle/>
          <a:p>
            <a:pPr algn="just"/>
            <a:r>
              <a:rPr lang="en-US" b="0" i="0" dirty="0">
                <a:solidFill>
                  <a:schemeClr val="accent4"/>
                </a:solidFill>
                <a:effectLst/>
                <a:latin typeface="Söhne"/>
              </a:rPr>
              <a:t>E</a:t>
            </a:r>
            <a:r>
              <a:rPr lang="en-US" b="0" i="0" dirty="0">
                <a:solidFill>
                  <a:srgbClr val="ECECEC"/>
                </a:solidFill>
                <a:effectLst/>
                <a:latin typeface="Söhne"/>
              </a:rPr>
              <a:t>xplore weather data by city.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ompare multiple locations.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 regional weather patterns.</a:t>
            </a:r>
          </a:p>
        </p:txBody>
      </p:sp>
      <p:pic>
        <p:nvPicPr>
          <p:cNvPr id="3" name="Picture 2">
            <a:extLst>
              <a:ext uri="{FF2B5EF4-FFF2-40B4-BE49-F238E27FC236}">
                <a16:creationId xmlns:a16="http://schemas.microsoft.com/office/drawing/2014/main" id="{219DC900-665D-3A59-8C7A-571445816158}"/>
              </a:ext>
            </a:extLst>
          </p:cNvPr>
          <p:cNvPicPr>
            <a:picLocks noChangeAspect="1"/>
          </p:cNvPicPr>
          <p:nvPr/>
        </p:nvPicPr>
        <p:blipFill>
          <a:blip r:embed="rId12">
            <a:extLst>
              <a:ext uri="{28A0092B-C50C-407E-A947-70E740481C1C}">
                <a14:useLocalDpi xmlns:a14="http://schemas.microsoft.com/office/drawing/2010/main" val="0"/>
              </a:ext>
            </a:extLst>
          </a:blip>
          <a:srcRect l="27234" r="27234"/>
          <a:stretch/>
        </p:blipFill>
        <p:spPr>
          <a:xfrm>
            <a:off x="9912973"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4" name="Picture 3">
            <a:extLst>
              <a:ext uri="{FF2B5EF4-FFF2-40B4-BE49-F238E27FC236}">
                <a16:creationId xmlns:a16="http://schemas.microsoft.com/office/drawing/2014/main" id="{69517E57-2971-081F-ADDA-03C343D24397}"/>
              </a:ext>
            </a:extLst>
          </p:cNvPr>
          <p:cNvPicPr>
            <a:picLocks noChangeAspect="1"/>
          </p:cNvPicPr>
          <p:nvPr/>
        </p:nvPicPr>
        <p:blipFill>
          <a:blip r:embed="rId13">
            <a:extLst>
              <a:ext uri="{28A0092B-C50C-407E-A947-70E740481C1C}">
                <a14:useLocalDpi xmlns:a14="http://schemas.microsoft.com/office/drawing/2010/main" val="0"/>
              </a:ext>
            </a:extLst>
          </a:blip>
          <a:srcRect l="27320" r="27320"/>
          <a:stretch/>
        </p:blipFill>
        <p:spPr>
          <a:xfrm>
            <a:off x="11865145"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a:blip r:embed="rId14">
            <a:extLst>
              <a:ext uri="{28A0092B-C50C-407E-A947-70E740481C1C}">
                <a14:useLocalDpi xmlns:a14="http://schemas.microsoft.com/office/drawing/2010/main" val="0"/>
              </a:ext>
            </a:extLst>
          </a:blip>
          <a:srcRect l="27175" r="27175"/>
          <a:stretch/>
        </p:blipFill>
        <p:spPr>
          <a:xfrm>
            <a:off x="13817317"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a:blip r:embed="rId15">
            <a:extLst>
              <a:ext uri="{28A0092B-C50C-407E-A947-70E740481C1C}">
                <a14:useLocalDpi xmlns:a14="http://schemas.microsoft.com/office/drawing/2010/main" val="0"/>
              </a:ext>
            </a:extLst>
          </a:blip>
          <a:srcRect l="27223" r="27223"/>
          <a:stretch/>
        </p:blipFill>
        <p:spPr>
          <a:xfrm>
            <a:off x="15769489"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9" name="Rectangle: Rounded Corners 8">
            <a:extLst>
              <a:ext uri="{FF2B5EF4-FFF2-40B4-BE49-F238E27FC236}">
                <a16:creationId xmlns:a16="http://schemas.microsoft.com/office/drawing/2014/main" id="{A03D928C-0F95-F40C-DEBF-C8BAF66E5FBF}"/>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9B300"/>
                </a:solidFill>
                <a:effectLst/>
                <a:latin typeface="Segoe UI Light" panose="020B0502040204020203" pitchFamily="34" charset="0"/>
              </a:rPr>
              <a:t>Over the period from 2012 to 2017, wind speed fluctuated, with a range from 1.86 to 3.65. Pressure remained relatively stable around 1010 to 1031. Variations were observed across months and years, reflecting seasonal and possibly climatic influences on wind and pressure patterns.</a:t>
            </a:r>
            <a:endParaRPr lang="en-IN" dirty="0"/>
          </a:p>
        </p:txBody>
      </p:sp>
      <p:sp>
        <p:nvSpPr>
          <p:cNvPr id="10" name="Rectangle: Rounded Corners 9">
            <a:extLst>
              <a:ext uri="{FF2B5EF4-FFF2-40B4-BE49-F238E27FC236}">
                <a16:creationId xmlns:a16="http://schemas.microsoft.com/office/drawing/2014/main" id="{AA7C6E12-A558-FA6D-326D-4D0603C525C9}"/>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Plus Jakarta Sans"/>
              </a:rPr>
              <a:t>Can you create a time-series chart in Power BI showing the relationship between wind speed and air pressure for a specific city?</a:t>
            </a:r>
          </a:p>
        </p:txBody>
      </p:sp>
    </p:spTree>
    <p:extLst>
      <p:ext uri="{BB962C8B-B14F-4D97-AF65-F5344CB8AC3E}">
        <p14:creationId xmlns:p14="http://schemas.microsoft.com/office/powerpoint/2010/main" val="3172849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9DC900-665D-3A59-8C7A-571445816158}"/>
              </a:ext>
            </a:extLst>
          </p:cNvPr>
          <p:cNvPicPr>
            <a:picLocks noChangeAspect="1"/>
          </p:cNvPicPr>
          <p:nvPr/>
        </p:nvPicPr>
        <p:blipFill rotWithShape="1">
          <a:blip r:embed="rId3">
            <a:extLst>
              <a:ext uri="{28A0092B-C50C-407E-A947-70E740481C1C}">
                <a14:useLocalDpi xmlns:a14="http://schemas.microsoft.com/office/drawing/2010/main" val="0"/>
              </a:ext>
            </a:extLst>
          </a:blip>
          <a:srcRect l="218" r="94"/>
          <a:stretch/>
        </p:blipFill>
        <p:spPr>
          <a:xfrm>
            <a:off x="4006849" y="628647"/>
            <a:ext cx="5648326" cy="566737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rotWithShape="1">
          <a:blip r:embed="rId4">
            <a:extLst>
              <a:ext uri="{28A0092B-C50C-407E-A947-70E740481C1C}">
                <a14:useLocalDpi xmlns:a14="http://schemas.microsoft.com/office/drawing/2010/main" val="0"/>
              </a:ext>
            </a:extLst>
          </a:blip>
          <a:srcRect l="207" r="-103"/>
          <a:stretch/>
        </p:blipFill>
        <p:spPr>
          <a:xfrm>
            <a:off x="-5823574" y="628648"/>
            <a:ext cx="5731952" cy="566737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4" name="Picture 3">
            <a:extLst>
              <a:ext uri="{FF2B5EF4-FFF2-40B4-BE49-F238E27FC236}">
                <a16:creationId xmlns:a16="http://schemas.microsoft.com/office/drawing/2014/main" id="{69517E57-2971-081F-ADDA-03C343D24397}"/>
              </a:ext>
            </a:extLst>
          </p:cNvPr>
          <p:cNvPicPr>
            <a:picLocks noChangeAspect="1"/>
          </p:cNvPicPr>
          <p:nvPr/>
        </p:nvPicPr>
        <p:blipFill>
          <a:blip r:embed="rId5">
            <a:extLst>
              <a:ext uri="{28A0092B-C50C-407E-A947-70E740481C1C}">
                <a14:useLocalDpi xmlns:a14="http://schemas.microsoft.com/office/drawing/2010/main" val="0"/>
              </a:ext>
            </a:extLst>
          </a:blip>
          <a:srcRect l="27320" r="27320"/>
          <a:stretch/>
        </p:blipFill>
        <p:spPr>
          <a:xfrm>
            <a:off x="9918247"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a:blip r:embed="rId6">
            <a:extLst>
              <a:ext uri="{28A0092B-C50C-407E-A947-70E740481C1C}">
                <a14:useLocalDpi xmlns:a14="http://schemas.microsoft.com/office/drawing/2010/main" val="0"/>
              </a:ext>
            </a:extLst>
          </a:blip>
          <a:srcRect l="27175" r="27175"/>
          <a:stretch/>
        </p:blipFill>
        <p:spPr>
          <a:xfrm>
            <a:off x="11870419"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a:blip r:embed="rId7">
            <a:extLst>
              <a:ext uri="{28A0092B-C50C-407E-A947-70E740481C1C}">
                <a14:useLocalDpi xmlns:a14="http://schemas.microsoft.com/office/drawing/2010/main" val="0"/>
              </a:ext>
            </a:extLst>
          </a:blip>
          <a:srcRect l="27223" r="27223"/>
          <a:stretch/>
        </p:blipFill>
        <p:spPr>
          <a:xfrm>
            <a:off x="13822591"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9" name="Rectangle: Rounded Corners 8">
            <a:extLst>
              <a:ext uri="{FF2B5EF4-FFF2-40B4-BE49-F238E27FC236}">
                <a16:creationId xmlns:a16="http://schemas.microsoft.com/office/drawing/2014/main" id="{A03D928C-0F95-F40C-DEBF-C8BAF66E5FBF}"/>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9B300"/>
                </a:solidFill>
                <a:effectLst/>
                <a:latin typeface="Segoe UI Light" panose="020B0502040204020203" pitchFamily="34" charset="0"/>
              </a:rPr>
              <a:t>The average wind speed shows variation across hours, peaking at 3.20 during the 20th hour and dropping to 2.47 during the 7th hour. Generally, wind speeds are higher during late afternoon and early evening hours, while they decrease during early morning and late night hours.</a:t>
            </a:r>
            <a:endParaRPr lang="en-IN" dirty="0"/>
          </a:p>
        </p:txBody>
      </p:sp>
      <p:sp>
        <p:nvSpPr>
          <p:cNvPr id="10" name="Rectangle: Rounded Corners 9">
            <a:extLst>
              <a:ext uri="{FF2B5EF4-FFF2-40B4-BE49-F238E27FC236}">
                <a16:creationId xmlns:a16="http://schemas.microsoft.com/office/drawing/2014/main" id="{AA7C6E12-A558-FA6D-326D-4D0603C525C9}"/>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Plus Jakarta Sans"/>
              </a:rPr>
              <a:t>How does the wind speed change over the course of a day? Create a radial chart in Power BI to represent this.</a:t>
            </a:r>
          </a:p>
        </p:txBody>
      </p:sp>
    </p:spTree>
    <p:extLst>
      <p:ext uri="{BB962C8B-B14F-4D97-AF65-F5344CB8AC3E}">
        <p14:creationId xmlns:p14="http://schemas.microsoft.com/office/powerpoint/2010/main" val="577601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9DC900-665D-3A59-8C7A-571445816158}"/>
              </a:ext>
            </a:extLst>
          </p:cNvPr>
          <p:cNvPicPr>
            <a:picLocks noChangeAspect="1"/>
          </p:cNvPicPr>
          <p:nvPr/>
        </p:nvPicPr>
        <p:blipFill>
          <a:blip r:embed="rId3">
            <a:extLst>
              <a:ext uri="{28A0092B-C50C-407E-A947-70E740481C1C}">
                <a14:useLocalDpi xmlns:a14="http://schemas.microsoft.com/office/drawing/2010/main" val="0"/>
              </a:ext>
            </a:extLst>
          </a:blip>
          <a:srcRect l="27234" r="27234"/>
          <a:stretch/>
        </p:blipFill>
        <p:spPr>
          <a:xfrm>
            <a:off x="-5823574" y="628647"/>
            <a:ext cx="5692776" cy="566737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4" name="Picture 3">
            <a:extLst>
              <a:ext uri="{FF2B5EF4-FFF2-40B4-BE49-F238E27FC236}">
                <a16:creationId xmlns:a16="http://schemas.microsoft.com/office/drawing/2014/main" id="{69517E57-2971-081F-ADDA-03C343D24397}"/>
              </a:ext>
            </a:extLst>
          </p:cNvPr>
          <p:cNvPicPr>
            <a:picLocks noChangeAspect="1"/>
          </p:cNvPicPr>
          <p:nvPr/>
        </p:nvPicPr>
        <p:blipFill rotWithShape="1">
          <a:blip r:embed="rId4">
            <a:extLst>
              <a:ext uri="{28A0092B-C50C-407E-A947-70E740481C1C}">
                <a14:useLocalDpi xmlns:a14="http://schemas.microsoft.com/office/drawing/2010/main" val="0"/>
              </a:ext>
            </a:extLst>
          </a:blip>
          <a:srcRect l="140" r="211"/>
          <a:stretch/>
        </p:blipFill>
        <p:spPr>
          <a:xfrm>
            <a:off x="4046025" y="628644"/>
            <a:ext cx="5586925" cy="5648329"/>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a:blip r:embed="rId5">
            <a:extLst>
              <a:ext uri="{28A0092B-C50C-407E-A947-70E740481C1C}">
                <a14:useLocalDpi xmlns:a14="http://schemas.microsoft.com/office/drawing/2010/main" val="0"/>
              </a:ext>
            </a:extLst>
          </a:blip>
          <a:srcRect l="27175" r="27175"/>
          <a:stretch/>
        </p:blipFill>
        <p:spPr>
          <a:xfrm>
            <a:off x="9896022"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a:blip r:embed="rId6">
            <a:extLst>
              <a:ext uri="{28A0092B-C50C-407E-A947-70E740481C1C}">
                <a14:useLocalDpi xmlns:a14="http://schemas.microsoft.com/office/drawing/2010/main" val="0"/>
              </a:ext>
            </a:extLst>
          </a:blip>
          <a:srcRect l="27223" r="27223"/>
          <a:stretch/>
        </p:blipFill>
        <p:spPr>
          <a:xfrm>
            <a:off x="11848194"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9" name="Rectangle: Rounded Corners 8">
            <a:extLst>
              <a:ext uri="{FF2B5EF4-FFF2-40B4-BE49-F238E27FC236}">
                <a16:creationId xmlns:a16="http://schemas.microsoft.com/office/drawing/2014/main" id="{A03D928C-0F95-F40C-DEBF-C8BAF66E5FBF}"/>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9B300"/>
                </a:solidFill>
                <a:effectLst/>
                <a:latin typeface="Segoe UI Light" panose="020B0502040204020203" pitchFamily="34" charset="0"/>
              </a:rPr>
              <a:t>Wind directions are represented across compass points, with the average direction ranging from 44.69° (NE) to 314.48° (NW). The prevailing wind direction is southerly (S), while the least common is northeasterly (NE). Other directions fall in between, forming a circular pattern of wind flow.</a:t>
            </a:r>
            <a:endParaRPr lang="en-IN" dirty="0"/>
          </a:p>
        </p:txBody>
      </p:sp>
      <p:sp>
        <p:nvSpPr>
          <p:cNvPr id="10" name="Rectangle: Rounded Corners 9">
            <a:extLst>
              <a:ext uri="{FF2B5EF4-FFF2-40B4-BE49-F238E27FC236}">
                <a16:creationId xmlns:a16="http://schemas.microsoft.com/office/drawing/2014/main" id="{AA7C6E12-A558-FA6D-326D-4D0603C525C9}"/>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Plus Jakarta Sans"/>
              </a:rPr>
              <a:t>Create a wind rose chart in Power BI to visualize the prevailing wind directions for a selected city.</a:t>
            </a:r>
          </a:p>
        </p:txBody>
      </p:sp>
    </p:spTree>
    <p:extLst>
      <p:ext uri="{BB962C8B-B14F-4D97-AF65-F5344CB8AC3E}">
        <p14:creationId xmlns:p14="http://schemas.microsoft.com/office/powerpoint/2010/main" val="2670195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17E57-2971-081F-ADDA-03C343D24397}"/>
              </a:ext>
            </a:extLst>
          </p:cNvPr>
          <p:cNvPicPr>
            <a:picLocks noChangeAspect="1"/>
          </p:cNvPicPr>
          <p:nvPr/>
        </p:nvPicPr>
        <p:blipFill>
          <a:blip r:embed="rId3">
            <a:extLst>
              <a:ext uri="{28A0092B-C50C-407E-A947-70E740481C1C}">
                <a14:useLocalDpi xmlns:a14="http://schemas.microsoft.com/office/drawing/2010/main" val="0"/>
              </a:ext>
            </a:extLst>
          </a:blip>
          <a:srcRect l="27320" r="27320"/>
          <a:stretch/>
        </p:blipFill>
        <p:spPr>
          <a:xfrm>
            <a:off x="-5823574" y="628644"/>
            <a:ext cx="5715001" cy="5648329"/>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rotWithShape="1">
          <a:blip r:embed="rId4">
            <a:extLst>
              <a:ext uri="{28A0092B-C50C-407E-A947-70E740481C1C}">
                <a14:useLocalDpi xmlns:a14="http://schemas.microsoft.com/office/drawing/2010/main" val="0"/>
              </a:ext>
            </a:extLst>
          </a:blip>
          <a:srcRect l="446" r="20"/>
          <a:stretch/>
        </p:blipFill>
        <p:spPr>
          <a:xfrm>
            <a:off x="4023800" y="628644"/>
            <a:ext cx="5483057" cy="566737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a:blip r:embed="rId5">
            <a:extLst>
              <a:ext uri="{28A0092B-C50C-407E-A947-70E740481C1C}">
                <a14:useLocalDpi xmlns:a14="http://schemas.microsoft.com/office/drawing/2010/main" val="0"/>
              </a:ext>
            </a:extLst>
          </a:blip>
          <a:srcRect l="27223" r="27223"/>
          <a:stretch/>
        </p:blipFill>
        <p:spPr>
          <a:xfrm>
            <a:off x="9896022"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9" name="Rectangle: Rounded Corners 8">
            <a:extLst>
              <a:ext uri="{FF2B5EF4-FFF2-40B4-BE49-F238E27FC236}">
                <a16:creationId xmlns:a16="http://schemas.microsoft.com/office/drawing/2014/main" id="{A03D928C-0F95-F40C-DEBF-C8BAF66E5FBF}"/>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9B300"/>
                </a:solidFill>
                <a:effectLst/>
                <a:latin typeface="Segoe UI Light" panose="020B0502040204020203" pitchFamily="34" charset="0"/>
              </a:rPr>
              <a:t>The average wind speeds vary across cities and months. Toronto experiences high winds in February (5.23 m/s) and January (4.97 m/s), while Eilat encounters strong winds in July (4.61 m/s). Dallas has significant wind speeds in April (4.51 m/s), showing seasonal fluctuations in wind intensity across different locations and times.</a:t>
            </a:r>
            <a:endParaRPr lang="en-IN" dirty="0"/>
          </a:p>
        </p:txBody>
      </p:sp>
      <p:sp>
        <p:nvSpPr>
          <p:cNvPr id="10" name="Rectangle: Rounded Corners 9">
            <a:extLst>
              <a:ext uri="{FF2B5EF4-FFF2-40B4-BE49-F238E27FC236}">
                <a16:creationId xmlns:a16="http://schemas.microsoft.com/office/drawing/2014/main" id="{AA7C6E12-A558-FA6D-326D-4D0603C525C9}"/>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Plus Jakarta Sans"/>
              </a:rPr>
              <a:t>Can you generate a Power BI heatmap illustrating the average wind speeds across cities for different months of the year?</a:t>
            </a:r>
          </a:p>
        </p:txBody>
      </p:sp>
      <p:pic>
        <p:nvPicPr>
          <p:cNvPr id="2" name="Picture 1">
            <a:extLst>
              <a:ext uri="{FF2B5EF4-FFF2-40B4-BE49-F238E27FC236}">
                <a16:creationId xmlns:a16="http://schemas.microsoft.com/office/drawing/2014/main" id="{6D7ED131-0595-1D94-E1D5-4126E3297439}"/>
              </a:ext>
            </a:extLst>
          </p:cNvPr>
          <p:cNvPicPr>
            <a:picLocks noChangeAspect="1"/>
          </p:cNvPicPr>
          <p:nvPr/>
        </p:nvPicPr>
        <p:blipFill>
          <a:blip r:embed="rId6">
            <a:extLst>
              <a:ext uri="{28A0092B-C50C-407E-A947-70E740481C1C}">
                <a14:useLocalDpi xmlns:a14="http://schemas.microsoft.com/office/drawing/2010/main" val="0"/>
              </a:ext>
            </a:extLst>
          </a:blip>
          <a:srcRect r="86434"/>
          <a:stretch/>
        </p:blipFill>
        <p:spPr>
          <a:xfrm>
            <a:off x="12192000" y="0"/>
            <a:ext cx="1653915" cy="6858000"/>
          </a:xfrm>
          <a:custGeom>
            <a:avLst/>
            <a:gdLst>
              <a:gd name="connsiteX0" fmla="*/ 0 w 1653915"/>
              <a:gd name="connsiteY0" fmla="*/ 0 h 6858000"/>
              <a:gd name="connsiteX1" fmla="*/ 1653915 w 1653915"/>
              <a:gd name="connsiteY1" fmla="*/ 0 h 6858000"/>
              <a:gd name="connsiteX2" fmla="*/ 1653915 w 1653915"/>
              <a:gd name="connsiteY2" fmla="*/ 6858000 h 6858000"/>
            </a:gdLst>
            <a:ahLst/>
            <a:cxnLst>
              <a:cxn ang="0">
                <a:pos x="connsiteX0" y="connsiteY0"/>
              </a:cxn>
              <a:cxn ang="0">
                <a:pos x="connsiteX1" y="connsiteY1"/>
              </a:cxn>
              <a:cxn ang="0">
                <a:pos x="connsiteX2" y="connsiteY2"/>
              </a:cxn>
            </a:cxnLst>
            <a:rect l="l" t="t" r="r" b="b"/>
            <a:pathLst>
              <a:path w="1653915" h="6858000">
                <a:moveTo>
                  <a:pt x="0" y="0"/>
                </a:moveTo>
                <a:lnTo>
                  <a:pt x="1653915" y="0"/>
                </a:lnTo>
                <a:lnTo>
                  <a:pt x="1653915" y="6858000"/>
                </a:lnTo>
                <a:close/>
              </a:path>
            </a:pathLst>
          </a:custGeom>
        </p:spPr>
      </p:pic>
    </p:spTree>
    <p:extLst>
      <p:ext uri="{BB962C8B-B14F-4D97-AF65-F5344CB8AC3E}">
        <p14:creationId xmlns:p14="http://schemas.microsoft.com/office/powerpoint/2010/main" val="2423247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E8DCC3-03EA-1208-35BE-92B00C29B7BA}"/>
              </a:ext>
            </a:extLst>
          </p:cNvPr>
          <p:cNvPicPr>
            <a:picLocks noChangeAspect="1"/>
          </p:cNvPicPr>
          <p:nvPr/>
        </p:nvPicPr>
        <p:blipFill>
          <a:blip r:embed="rId3">
            <a:extLst>
              <a:ext uri="{28A0092B-C50C-407E-A947-70E740481C1C}">
                <a14:useLocalDpi xmlns:a14="http://schemas.microsoft.com/office/drawing/2010/main" val="0"/>
              </a:ext>
            </a:extLst>
          </a:blip>
          <a:srcRect l="27175" r="27175"/>
          <a:stretch/>
        </p:blipFill>
        <p:spPr>
          <a:xfrm>
            <a:off x="-5823574" y="628644"/>
            <a:ext cx="5692776" cy="566737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6" name="Picture 5">
            <a:extLst>
              <a:ext uri="{FF2B5EF4-FFF2-40B4-BE49-F238E27FC236}">
                <a16:creationId xmlns:a16="http://schemas.microsoft.com/office/drawing/2014/main" id="{1D1CAE9D-7297-5825-D555-D438C4C42A48}"/>
              </a:ext>
            </a:extLst>
          </p:cNvPr>
          <p:cNvPicPr>
            <a:picLocks noChangeAspect="1"/>
          </p:cNvPicPr>
          <p:nvPr/>
        </p:nvPicPr>
        <p:blipFill rotWithShape="1">
          <a:blip r:embed="rId4">
            <a:extLst>
              <a:ext uri="{28A0092B-C50C-407E-A947-70E740481C1C}">
                <a14:useLocalDpi xmlns:a14="http://schemas.microsoft.com/office/drawing/2010/main" val="0"/>
              </a:ext>
            </a:extLst>
          </a:blip>
          <a:srcRect l="43" r="-262"/>
          <a:stretch/>
        </p:blipFill>
        <p:spPr>
          <a:xfrm>
            <a:off x="4001575" y="628644"/>
            <a:ext cx="5692776" cy="566737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9" name="Rectangle: Rounded Corners 8">
            <a:extLst>
              <a:ext uri="{FF2B5EF4-FFF2-40B4-BE49-F238E27FC236}">
                <a16:creationId xmlns:a16="http://schemas.microsoft.com/office/drawing/2014/main" id="{A03D928C-0F95-F40C-DEBF-C8BAF66E5FBF}"/>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D9B300"/>
                </a:solidFill>
                <a:effectLst/>
                <a:latin typeface="Segoe UI Light" panose="020B0502040204020203" pitchFamily="34" charset="0"/>
              </a:rPr>
              <a:t>The table provides the average wind speed and pressure for various cities in the United States, Canada, and Israel. Chicago experiences the highest wind speed (3.76 m/s), while Los Angeles has the lowest (1.22 m/s). Pressure ranges from 992 </a:t>
            </a:r>
            <a:r>
              <a:rPr lang="en-US" b="0" i="0" dirty="0" err="1">
                <a:solidFill>
                  <a:srgbClr val="D9B300"/>
                </a:solidFill>
                <a:effectLst/>
                <a:latin typeface="Segoe UI Light" panose="020B0502040204020203" pitchFamily="34" charset="0"/>
              </a:rPr>
              <a:t>hPa</a:t>
            </a:r>
            <a:r>
              <a:rPr lang="en-US" b="0" i="0" dirty="0">
                <a:solidFill>
                  <a:srgbClr val="D9B300"/>
                </a:solidFill>
                <a:effectLst/>
                <a:latin typeface="Segoe UI Light" panose="020B0502040204020203" pitchFamily="34" charset="0"/>
              </a:rPr>
              <a:t> in Beersheba to 1021 </a:t>
            </a:r>
            <a:r>
              <a:rPr lang="en-US" b="0" i="0" dirty="0" err="1">
                <a:solidFill>
                  <a:srgbClr val="D9B300"/>
                </a:solidFill>
                <a:effectLst/>
                <a:latin typeface="Segoe UI Light" panose="020B0502040204020203" pitchFamily="34" charset="0"/>
              </a:rPr>
              <a:t>hPa</a:t>
            </a:r>
            <a:r>
              <a:rPr lang="en-US" b="0" i="0" dirty="0">
                <a:solidFill>
                  <a:srgbClr val="D9B300"/>
                </a:solidFill>
                <a:effectLst/>
                <a:latin typeface="Segoe UI Light" panose="020B0502040204020203" pitchFamily="34" charset="0"/>
              </a:rPr>
              <a:t> in Atlanta and Jacksonville.</a:t>
            </a:r>
            <a:endParaRPr lang="en-IN" dirty="0"/>
          </a:p>
        </p:txBody>
      </p:sp>
      <p:sp>
        <p:nvSpPr>
          <p:cNvPr id="10" name="Rectangle: Rounded Corners 9">
            <a:extLst>
              <a:ext uri="{FF2B5EF4-FFF2-40B4-BE49-F238E27FC236}">
                <a16:creationId xmlns:a16="http://schemas.microsoft.com/office/drawing/2014/main" id="{AA7C6E12-A558-FA6D-326D-4D0603C525C9}"/>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chemeClr val="tx1"/>
                </a:solidFill>
                <a:effectLst/>
                <a:latin typeface="Plus Jakarta Sans"/>
              </a:rPr>
              <a:t>Create a Power BI scatter plot to show the relationship between wind speed and air pressure for a specific city.</a:t>
            </a:r>
          </a:p>
        </p:txBody>
      </p:sp>
      <p:pic>
        <p:nvPicPr>
          <p:cNvPr id="7" name="Picture 6">
            <a:extLst>
              <a:ext uri="{FF2B5EF4-FFF2-40B4-BE49-F238E27FC236}">
                <a16:creationId xmlns:a16="http://schemas.microsoft.com/office/drawing/2014/main" id="{B4F7A325-AD47-675C-3E72-9954EE52FBAE}"/>
              </a:ext>
            </a:extLst>
          </p:cNvPr>
          <p:cNvPicPr>
            <a:picLocks noChangeAspect="1"/>
          </p:cNvPicPr>
          <p:nvPr/>
        </p:nvPicPr>
        <p:blipFill>
          <a:blip r:embed="rId5">
            <a:extLst>
              <a:ext uri="{28A0092B-C50C-407E-A947-70E740481C1C}">
                <a14:useLocalDpi xmlns:a14="http://schemas.microsoft.com/office/drawing/2010/main" val="0"/>
              </a:ext>
            </a:extLst>
          </a:blip>
          <a:srcRect r="86434"/>
          <a:stretch/>
        </p:blipFill>
        <p:spPr>
          <a:xfrm>
            <a:off x="10538086" y="0"/>
            <a:ext cx="1653915" cy="6858000"/>
          </a:xfrm>
          <a:custGeom>
            <a:avLst/>
            <a:gdLst>
              <a:gd name="connsiteX0" fmla="*/ 0 w 1653915"/>
              <a:gd name="connsiteY0" fmla="*/ 0 h 6858000"/>
              <a:gd name="connsiteX1" fmla="*/ 1653915 w 1653915"/>
              <a:gd name="connsiteY1" fmla="*/ 0 h 6858000"/>
              <a:gd name="connsiteX2" fmla="*/ 1653915 w 1653915"/>
              <a:gd name="connsiteY2" fmla="*/ 6858000 h 6858000"/>
            </a:gdLst>
            <a:ahLst/>
            <a:cxnLst>
              <a:cxn ang="0">
                <a:pos x="connsiteX0" y="connsiteY0"/>
              </a:cxn>
              <a:cxn ang="0">
                <a:pos x="connsiteX1" y="connsiteY1"/>
              </a:cxn>
              <a:cxn ang="0">
                <a:pos x="connsiteX2" y="connsiteY2"/>
              </a:cxn>
            </a:cxnLst>
            <a:rect l="l" t="t" r="r" b="b"/>
            <a:pathLst>
              <a:path w="1653915" h="6858000">
                <a:moveTo>
                  <a:pt x="0" y="0"/>
                </a:moveTo>
                <a:lnTo>
                  <a:pt x="1653915" y="0"/>
                </a:lnTo>
                <a:lnTo>
                  <a:pt x="1653915" y="6858000"/>
                </a:lnTo>
                <a:close/>
              </a:path>
            </a:pathLst>
          </a:custGeom>
        </p:spPr>
      </p:pic>
    </p:spTree>
    <p:extLst>
      <p:ext uri="{BB962C8B-B14F-4D97-AF65-F5344CB8AC3E}">
        <p14:creationId xmlns:p14="http://schemas.microsoft.com/office/powerpoint/2010/main" val="3672392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9534EF-44A7-15FF-7913-7188E5392030}"/>
              </a:ext>
            </a:extLst>
          </p:cNvPr>
          <p:cNvPicPr>
            <a:picLocks noChangeAspect="1"/>
          </p:cNvPicPr>
          <p:nvPr/>
        </p:nvPicPr>
        <p:blipFill rotWithShape="1">
          <a:blip r:embed="rId2">
            <a:extLst>
              <a:ext uri="{28A0092B-C50C-407E-A947-70E740481C1C}">
                <a14:useLocalDpi xmlns:a14="http://schemas.microsoft.com/office/drawing/2010/main" val="0"/>
              </a:ext>
            </a:extLst>
          </a:blip>
          <a:srcRect l="35342" t="30063" b="33722"/>
          <a:stretch/>
        </p:blipFill>
        <p:spPr>
          <a:xfrm>
            <a:off x="0" y="-1"/>
            <a:ext cx="12192000" cy="6858001"/>
          </a:xfrm>
          <a:prstGeom prst="rect">
            <a:avLst/>
          </a:prstGeom>
        </p:spPr>
      </p:pic>
      <p:sp>
        <p:nvSpPr>
          <p:cNvPr id="5" name="Rectangle: Rounded Corners 4">
            <a:extLst>
              <a:ext uri="{FF2B5EF4-FFF2-40B4-BE49-F238E27FC236}">
                <a16:creationId xmlns:a16="http://schemas.microsoft.com/office/drawing/2014/main" id="{580F40C3-7B82-6797-3F8B-728DCABA7EA9}"/>
              </a:ext>
            </a:extLst>
          </p:cNvPr>
          <p:cNvSpPr/>
          <p:nvPr/>
        </p:nvSpPr>
        <p:spPr>
          <a:xfrm>
            <a:off x="733426" y="1800225"/>
            <a:ext cx="10725150" cy="2800350"/>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7440ED83-0D60-3D7D-39E8-F6999CAC9FF9}"/>
              </a:ext>
            </a:extLst>
          </p:cNvPr>
          <p:cNvSpPr>
            <a:spLocks noGrp="1"/>
          </p:cNvSpPr>
          <p:nvPr>
            <p:ph idx="1"/>
          </p:nvPr>
        </p:nvSpPr>
        <p:spPr/>
        <p:txBody>
          <a:bodyPr>
            <a:normAutofit/>
          </a:bodyPr>
          <a:lstStyle/>
          <a:p>
            <a:pPr marL="0" indent="0" algn="just">
              <a:buNone/>
            </a:pPr>
            <a:r>
              <a:rPr lang="en-US" sz="3200" dirty="0"/>
              <a:t>The weather dataset encompasses a wide range of attributes including temperature, humidity, pressure, wind speed, and direction across various cities. Through Excel and SQL analysis, we aim to unveil weather trends, seasonal shifts, and attribute correlations. A Power BI dashboard will provide insightful visualizations for weather monitoring and historical analysis.</a:t>
            </a:r>
            <a:endParaRPr lang="en-IN" sz="3200" dirty="0"/>
          </a:p>
        </p:txBody>
      </p:sp>
      <p:sp>
        <p:nvSpPr>
          <p:cNvPr id="6" name="Rectangle: Rounded Corners 5">
            <a:extLst>
              <a:ext uri="{FF2B5EF4-FFF2-40B4-BE49-F238E27FC236}">
                <a16:creationId xmlns:a16="http://schemas.microsoft.com/office/drawing/2014/main" id="{FCB55AC2-19B7-9A60-96C3-9C0483E66EA9}"/>
              </a:ext>
            </a:extLst>
          </p:cNvPr>
          <p:cNvSpPr/>
          <p:nvPr/>
        </p:nvSpPr>
        <p:spPr>
          <a:xfrm>
            <a:off x="3419475" y="681036"/>
            <a:ext cx="5353048" cy="690563"/>
          </a:xfrm>
          <a:prstGeom prst="roundRect">
            <a:avLst>
              <a:gd name="adj" fmla="val 21276"/>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CDBEE99-6ED1-1222-A799-B6D41FCAD364}"/>
              </a:ext>
            </a:extLst>
          </p:cNvPr>
          <p:cNvSpPr>
            <a:spLocks noGrp="1"/>
          </p:cNvSpPr>
          <p:nvPr>
            <p:ph type="title"/>
          </p:nvPr>
        </p:nvSpPr>
        <p:spPr>
          <a:xfrm>
            <a:off x="3419475" y="618331"/>
            <a:ext cx="5353048" cy="779463"/>
          </a:xfrm>
        </p:spPr>
        <p:txBody>
          <a:bodyPr>
            <a:normAutofit/>
          </a:bodyPr>
          <a:lstStyle/>
          <a:p>
            <a:pPr algn="ctr"/>
            <a:r>
              <a:rPr lang="en-IN" dirty="0">
                <a:solidFill>
                  <a:schemeClr val="accent4"/>
                </a:solidFill>
                <a:latin typeface="Segoe UI Black" panose="020B0A02040204020203" pitchFamily="34" charset="0"/>
                <a:ea typeface="Segoe UI Black" panose="020B0A02040204020203" pitchFamily="34" charset="0"/>
              </a:rPr>
              <a:t>I</a:t>
            </a:r>
            <a:r>
              <a:rPr lang="en-IN" dirty="0">
                <a:latin typeface="Segoe UI Black" panose="020B0A02040204020203" pitchFamily="34" charset="0"/>
                <a:ea typeface="Segoe UI Black" panose="020B0A02040204020203" pitchFamily="34" charset="0"/>
              </a:rPr>
              <a:t>NTRODUCTION</a:t>
            </a:r>
          </a:p>
        </p:txBody>
      </p:sp>
      <p:sp>
        <p:nvSpPr>
          <p:cNvPr id="7" name="TextBox 6">
            <a:extLst>
              <a:ext uri="{FF2B5EF4-FFF2-40B4-BE49-F238E27FC236}">
                <a16:creationId xmlns:a16="http://schemas.microsoft.com/office/drawing/2014/main" id="{658E206D-0416-5CAF-9A59-7598BA0C7AB2}"/>
              </a:ext>
            </a:extLst>
          </p:cNvPr>
          <p:cNvSpPr txBox="1"/>
          <p:nvPr/>
        </p:nvSpPr>
        <p:spPr>
          <a:xfrm>
            <a:off x="-107162600" y="-55875237"/>
            <a:ext cx="216001600" cy="210401695"/>
          </a:xfrm>
          <a:custGeom>
            <a:avLst/>
            <a:gdLst/>
            <a:ahLst/>
            <a:cxnLst/>
            <a:rect l="l" t="t" r="r" b="b"/>
            <a:pathLst>
              <a:path w="12192000" h="6858001">
                <a:moveTo>
                  <a:pt x="5103192" y="4154731"/>
                </a:moveTo>
                <a:lnTo>
                  <a:pt x="5111750" y="4154731"/>
                </a:lnTo>
                <a:cubicBezTo>
                  <a:pt x="5116314" y="4197519"/>
                  <a:pt x="5124586" y="4243445"/>
                  <a:pt x="5136567" y="4292509"/>
                </a:cubicBezTo>
                <a:lnTo>
                  <a:pt x="5222143" y="4626256"/>
                </a:lnTo>
                <a:lnTo>
                  <a:pt x="4987664" y="4626256"/>
                </a:lnTo>
                <a:cubicBezTo>
                  <a:pt x="5049850" y="4388354"/>
                  <a:pt x="5084366" y="4253715"/>
                  <a:pt x="5091211" y="4222337"/>
                </a:cubicBezTo>
                <a:cubicBezTo>
                  <a:pt x="5098058" y="4190959"/>
                  <a:pt x="5102051" y="4168424"/>
                  <a:pt x="5103192" y="4154731"/>
                </a:cubicBezTo>
                <a:close/>
                <a:moveTo>
                  <a:pt x="2369517" y="4154731"/>
                </a:moveTo>
                <a:lnTo>
                  <a:pt x="2378075" y="4154731"/>
                </a:lnTo>
                <a:cubicBezTo>
                  <a:pt x="2382639" y="4197519"/>
                  <a:pt x="2390911" y="4243445"/>
                  <a:pt x="2402892" y="4292509"/>
                </a:cubicBezTo>
                <a:lnTo>
                  <a:pt x="2488469" y="4626256"/>
                </a:lnTo>
                <a:lnTo>
                  <a:pt x="2253990" y="4626256"/>
                </a:lnTo>
                <a:cubicBezTo>
                  <a:pt x="2316175" y="4388354"/>
                  <a:pt x="2350691" y="4253715"/>
                  <a:pt x="2357537" y="4222337"/>
                </a:cubicBezTo>
                <a:cubicBezTo>
                  <a:pt x="2364383" y="4190959"/>
                  <a:pt x="2368377" y="4168424"/>
                  <a:pt x="2369517" y="4154731"/>
                </a:cubicBezTo>
                <a:close/>
                <a:moveTo>
                  <a:pt x="8985262" y="3887734"/>
                </a:moveTo>
                <a:lnTo>
                  <a:pt x="8985262" y="5114896"/>
                </a:lnTo>
                <a:lnTo>
                  <a:pt x="9354951" y="5114896"/>
                </a:lnTo>
                <a:lnTo>
                  <a:pt x="9354951" y="3887734"/>
                </a:lnTo>
                <a:close/>
                <a:moveTo>
                  <a:pt x="6721475" y="3887734"/>
                </a:moveTo>
                <a:lnTo>
                  <a:pt x="7099722" y="4693861"/>
                </a:lnTo>
                <a:lnTo>
                  <a:pt x="7099722" y="5114896"/>
                </a:lnTo>
                <a:lnTo>
                  <a:pt x="7469411" y="5114896"/>
                </a:lnTo>
                <a:lnTo>
                  <a:pt x="7469411" y="4688727"/>
                </a:lnTo>
                <a:lnTo>
                  <a:pt x="7860494" y="3887734"/>
                </a:lnTo>
                <a:lnTo>
                  <a:pt x="7469411" y="3887734"/>
                </a:lnTo>
                <a:lnTo>
                  <a:pt x="7338479" y="4280528"/>
                </a:lnTo>
                <a:cubicBezTo>
                  <a:pt x="7329351" y="4309054"/>
                  <a:pt x="7321078" y="4349275"/>
                  <a:pt x="7313662" y="4401191"/>
                </a:cubicBezTo>
                <a:lnTo>
                  <a:pt x="7310239" y="4401191"/>
                </a:lnTo>
                <a:cubicBezTo>
                  <a:pt x="7305675" y="4381223"/>
                  <a:pt x="7301539" y="4361541"/>
                  <a:pt x="7297830" y="4342143"/>
                </a:cubicBezTo>
                <a:cubicBezTo>
                  <a:pt x="7294122" y="4322746"/>
                  <a:pt x="7287704" y="4299926"/>
                  <a:pt x="7278576" y="4273682"/>
                </a:cubicBezTo>
                <a:lnTo>
                  <a:pt x="7145933" y="3887734"/>
                </a:lnTo>
                <a:close/>
                <a:moveTo>
                  <a:pt x="5889637" y="3887734"/>
                </a:moveTo>
                <a:lnTo>
                  <a:pt x="5889637" y="5114896"/>
                </a:lnTo>
                <a:lnTo>
                  <a:pt x="6682073" y="5114896"/>
                </a:lnTo>
                <a:lnTo>
                  <a:pt x="6682073" y="4825649"/>
                </a:lnTo>
                <a:lnTo>
                  <a:pt x="6259326" y="4825649"/>
                </a:lnTo>
                <a:lnTo>
                  <a:pt x="6259326" y="3887734"/>
                </a:lnTo>
                <a:close/>
                <a:moveTo>
                  <a:pt x="4889253" y="3887734"/>
                </a:moveTo>
                <a:lnTo>
                  <a:pt x="4466505" y="5114896"/>
                </a:lnTo>
                <a:lnTo>
                  <a:pt x="4866146" y="5114896"/>
                </a:lnTo>
                <a:lnTo>
                  <a:pt x="4924338" y="4888975"/>
                </a:lnTo>
                <a:lnTo>
                  <a:pt x="5290604" y="4888975"/>
                </a:lnTo>
                <a:lnTo>
                  <a:pt x="5344517" y="5114896"/>
                </a:lnTo>
                <a:lnTo>
                  <a:pt x="5745869" y="5114896"/>
                </a:lnTo>
                <a:lnTo>
                  <a:pt x="5347940" y="3887734"/>
                </a:lnTo>
                <a:close/>
                <a:moveTo>
                  <a:pt x="3155962" y="3887734"/>
                </a:moveTo>
                <a:lnTo>
                  <a:pt x="3155962" y="5114896"/>
                </a:lnTo>
                <a:lnTo>
                  <a:pt x="3498267" y="5114896"/>
                </a:lnTo>
                <a:lnTo>
                  <a:pt x="3498267" y="4599727"/>
                </a:lnTo>
                <a:cubicBezTo>
                  <a:pt x="3498267" y="4524420"/>
                  <a:pt x="3496556" y="4456530"/>
                  <a:pt x="3493133" y="4396056"/>
                </a:cubicBezTo>
                <a:lnTo>
                  <a:pt x="3496556" y="4396056"/>
                </a:lnTo>
                <a:cubicBezTo>
                  <a:pt x="3518235" y="4433710"/>
                  <a:pt x="3546190" y="4475927"/>
                  <a:pt x="3580420" y="4522709"/>
                </a:cubicBezTo>
                <a:lnTo>
                  <a:pt x="4013436" y="5114896"/>
                </a:lnTo>
                <a:lnTo>
                  <a:pt x="4337769" y="5114896"/>
                </a:lnTo>
                <a:lnTo>
                  <a:pt x="4337769" y="3887734"/>
                </a:lnTo>
                <a:lnTo>
                  <a:pt x="3995465" y="3887734"/>
                </a:lnTo>
                <a:lnTo>
                  <a:pt x="3995465" y="4437988"/>
                </a:lnTo>
                <a:cubicBezTo>
                  <a:pt x="3995465" y="4499603"/>
                  <a:pt x="3997176" y="4542962"/>
                  <a:pt x="4000599" y="4568064"/>
                </a:cubicBezTo>
                <a:lnTo>
                  <a:pt x="3997176" y="4568064"/>
                </a:lnTo>
                <a:cubicBezTo>
                  <a:pt x="3993753" y="4560077"/>
                  <a:pt x="3988761" y="4550949"/>
                  <a:pt x="3982200" y="4540680"/>
                </a:cubicBezTo>
                <a:cubicBezTo>
                  <a:pt x="3975639" y="4530411"/>
                  <a:pt x="3968651" y="4519856"/>
                  <a:pt x="3961234" y="4509017"/>
                </a:cubicBezTo>
                <a:cubicBezTo>
                  <a:pt x="3953817" y="4498177"/>
                  <a:pt x="3946401" y="4487623"/>
                  <a:pt x="3938985" y="4477354"/>
                </a:cubicBezTo>
                <a:cubicBezTo>
                  <a:pt x="3931568" y="4467084"/>
                  <a:pt x="3925292" y="4458242"/>
                  <a:pt x="3920158" y="4450825"/>
                </a:cubicBezTo>
                <a:lnTo>
                  <a:pt x="3505113" y="3887734"/>
                </a:lnTo>
                <a:close/>
                <a:moveTo>
                  <a:pt x="2155577" y="3887734"/>
                </a:moveTo>
                <a:lnTo>
                  <a:pt x="1732831" y="5114896"/>
                </a:lnTo>
                <a:lnTo>
                  <a:pt x="2132471" y="5114896"/>
                </a:lnTo>
                <a:lnTo>
                  <a:pt x="2190663" y="4888975"/>
                </a:lnTo>
                <a:lnTo>
                  <a:pt x="2556929" y="4888975"/>
                </a:lnTo>
                <a:lnTo>
                  <a:pt x="2610843" y="5114896"/>
                </a:lnTo>
                <a:lnTo>
                  <a:pt x="3012195" y="5114896"/>
                </a:lnTo>
                <a:lnTo>
                  <a:pt x="2614266" y="3887734"/>
                </a:lnTo>
                <a:close/>
                <a:moveTo>
                  <a:pt x="10042425" y="3867195"/>
                </a:moveTo>
                <a:cubicBezTo>
                  <a:pt x="9890671" y="3867195"/>
                  <a:pt x="9769722" y="3902710"/>
                  <a:pt x="9679582" y="3973738"/>
                </a:cubicBezTo>
                <a:cubicBezTo>
                  <a:pt x="9589443" y="4044766"/>
                  <a:pt x="9544372" y="4139613"/>
                  <a:pt x="9544372" y="4258279"/>
                </a:cubicBezTo>
                <a:cubicBezTo>
                  <a:pt x="9544372" y="4427719"/>
                  <a:pt x="9643070" y="4550379"/>
                  <a:pt x="9840466" y="4626256"/>
                </a:cubicBezTo>
                <a:cubicBezTo>
                  <a:pt x="9901510" y="4649076"/>
                  <a:pt x="9943300" y="4667047"/>
                  <a:pt x="9965835" y="4680169"/>
                </a:cubicBezTo>
                <a:cubicBezTo>
                  <a:pt x="9988369" y="4693291"/>
                  <a:pt x="10005200" y="4707411"/>
                  <a:pt x="10016325" y="4722529"/>
                </a:cubicBezTo>
                <a:cubicBezTo>
                  <a:pt x="10027450" y="4737648"/>
                  <a:pt x="10033012" y="4755191"/>
                  <a:pt x="10033012" y="4775159"/>
                </a:cubicBezTo>
                <a:cubicBezTo>
                  <a:pt x="10033012" y="4803114"/>
                  <a:pt x="10021887" y="4824365"/>
                  <a:pt x="9999637" y="4838913"/>
                </a:cubicBezTo>
                <a:cubicBezTo>
                  <a:pt x="9977388" y="4853461"/>
                  <a:pt x="9946009" y="4860735"/>
                  <a:pt x="9905504" y="4860735"/>
                </a:cubicBezTo>
                <a:cubicBezTo>
                  <a:pt x="9851875" y="4860735"/>
                  <a:pt x="9793970" y="4849182"/>
                  <a:pt x="9731784" y="4826076"/>
                </a:cubicBezTo>
                <a:cubicBezTo>
                  <a:pt x="9669598" y="4802971"/>
                  <a:pt x="9612833" y="4772591"/>
                  <a:pt x="9561487" y="4734938"/>
                </a:cubicBezTo>
                <a:lnTo>
                  <a:pt x="9561487" y="5071252"/>
                </a:lnTo>
                <a:cubicBezTo>
                  <a:pt x="9668173" y="5114611"/>
                  <a:pt x="9785697" y="5136290"/>
                  <a:pt x="9914061" y="5136290"/>
                </a:cubicBezTo>
                <a:cubicBezTo>
                  <a:pt x="10024739" y="5136290"/>
                  <a:pt x="10119444" y="5121457"/>
                  <a:pt x="10198174" y="5091790"/>
                </a:cubicBezTo>
                <a:cubicBezTo>
                  <a:pt x="10276904" y="5062124"/>
                  <a:pt x="10338091" y="5017054"/>
                  <a:pt x="10381735" y="4956580"/>
                </a:cubicBezTo>
                <a:cubicBezTo>
                  <a:pt x="10425379" y="4896106"/>
                  <a:pt x="10447201" y="4825078"/>
                  <a:pt x="10447201" y="4743495"/>
                </a:cubicBezTo>
                <a:cubicBezTo>
                  <a:pt x="10447201" y="4659631"/>
                  <a:pt x="10420815" y="4587176"/>
                  <a:pt x="10368043" y="4526132"/>
                </a:cubicBezTo>
                <a:cubicBezTo>
                  <a:pt x="10315270" y="4465088"/>
                  <a:pt x="10225274" y="4408893"/>
                  <a:pt x="10098050" y="4357547"/>
                </a:cubicBezTo>
                <a:cubicBezTo>
                  <a:pt x="10033583" y="4330733"/>
                  <a:pt x="9991223" y="4308911"/>
                  <a:pt x="9970969" y="4292081"/>
                </a:cubicBezTo>
                <a:cubicBezTo>
                  <a:pt x="9950716" y="4275251"/>
                  <a:pt x="9940590" y="4254000"/>
                  <a:pt x="9940590" y="4228327"/>
                </a:cubicBezTo>
                <a:cubicBezTo>
                  <a:pt x="9940590" y="4201513"/>
                  <a:pt x="9953141" y="4180404"/>
                  <a:pt x="9978243" y="4165001"/>
                </a:cubicBezTo>
                <a:cubicBezTo>
                  <a:pt x="10003345" y="4149597"/>
                  <a:pt x="10036435" y="4141895"/>
                  <a:pt x="10077512" y="4141895"/>
                </a:cubicBezTo>
                <a:cubicBezTo>
                  <a:pt x="10177351" y="4141895"/>
                  <a:pt x="10278900" y="4170135"/>
                  <a:pt x="10382163" y="4226615"/>
                </a:cubicBezTo>
                <a:lnTo>
                  <a:pt x="10382163" y="3914262"/>
                </a:lnTo>
                <a:cubicBezTo>
                  <a:pt x="10329106" y="3900000"/>
                  <a:pt x="10287886" y="3890301"/>
                  <a:pt x="10258505" y="3885166"/>
                </a:cubicBezTo>
                <a:cubicBezTo>
                  <a:pt x="10229124" y="3880032"/>
                  <a:pt x="10196463" y="3875753"/>
                  <a:pt x="10160521" y="3872330"/>
                </a:cubicBezTo>
                <a:cubicBezTo>
                  <a:pt x="10124579" y="3868907"/>
                  <a:pt x="10085213" y="3867195"/>
                  <a:pt x="10042425" y="3867195"/>
                </a:cubicBezTo>
                <a:close/>
                <a:moveTo>
                  <a:pt x="8432700" y="3867195"/>
                </a:moveTo>
                <a:cubicBezTo>
                  <a:pt x="8280945" y="3867195"/>
                  <a:pt x="8159998" y="3902710"/>
                  <a:pt x="8069858" y="3973738"/>
                </a:cubicBezTo>
                <a:cubicBezTo>
                  <a:pt x="7979717" y="4044766"/>
                  <a:pt x="7934647" y="4139613"/>
                  <a:pt x="7934647" y="4258279"/>
                </a:cubicBezTo>
                <a:cubicBezTo>
                  <a:pt x="7934647" y="4427719"/>
                  <a:pt x="8033345" y="4550379"/>
                  <a:pt x="8230741" y="4626256"/>
                </a:cubicBezTo>
                <a:cubicBezTo>
                  <a:pt x="8291785" y="4649076"/>
                  <a:pt x="8333575" y="4667047"/>
                  <a:pt x="8356110" y="4680169"/>
                </a:cubicBezTo>
                <a:cubicBezTo>
                  <a:pt x="8378645" y="4693291"/>
                  <a:pt x="8395475" y="4707411"/>
                  <a:pt x="8406600" y="4722529"/>
                </a:cubicBezTo>
                <a:cubicBezTo>
                  <a:pt x="8417724" y="4737648"/>
                  <a:pt x="8423287" y="4755191"/>
                  <a:pt x="8423287" y="4775159"/>
                </a:cubicBezTo>
                <a:cubicBezTo>
                  <a:pt x="8423287" y="4803114"/>
                  <a:pt x="8412162" y="4824365"/>
                  <a:pt x="8389912" y="4838913"/>
                </a:cubicBezTo>
                <a:cubicBezTo>
                  <a:pt x="8367663" y="4853461"/>
                  <a:pt x="8336285" y="4860735"/>
                  <a:pt x="8295779" y="4860735"/>
                </a:cubicBezTo>
                <a:cubicBezTo>
                  <a:pt x="8242151" y="4860735"/>
                  <a:pt x="8184244" y="4849182"/>
                  <a:pt x="8122059" y="4826076"/>
                </a:cubicBezTo>
                <a:cubicBezTo>
                  <a:pt x="8059874" y="4802971"/>
                  <a:pt x="8003108" y="4772591"/>
                  <a:pt x="7951763" y="4734938"/>
                </a:cubicBezTo>
                <a:lnTo>
                  <a:pt x="7951763" y="5071252"/>
                </a:lnTo>
                <a:cubicBezTo>
                  <a:pt x="8058447" y="5114611"/>
                  <a:pt x="8175972" y="5136290"/>
                  <a:pt x="8304336" y="5136290"/>
                </a:cubicBezTo>
                <a:cubicBezTo>
                  <a:pt x="8415015" y="5136290"/>
                  <a:pt x="8509719" y="5121457"/>
                  <a:pt x="8588449" y="5091790"/>
                </a:cubicBezTo>
                <a:cubicBezTo>
                  <a:pt x="8667179" y="5062124"/>
                  <a:pt x="8728366" y="5017054"/>
                  <a:pt x="8772010" y="4956580"/>
                </a:cubicBezTo>
                <a:cubicBezTo>
                  <a:pt x="8815654" y="4896106"/>
                  <a:pt x="8837476" y="4825078"/>
                  <a:pt x="8837476" y="4743495"/>
                </a:cubicBezTo>
                <a:cubicBezTo>
                  <a:pt x="8837476" y="4659631"/>
                  <a:pt x="8811090" y="4587176"/>
                  <a:pt x="8758318" y="4526132"/>
                </a:cubicBezTo>
                <a:cubicBezTo>
                  <a:pt x="8705546" y="4465088"/>
                  <a:pt x="8615548" y="4408893"/>
                  <a:pt x="8488325" y="4357547"/>
                </a:cubicBezTo>
                <a:cubicBezTo>
                  <a:pt x="8423858" y="4330733"/>
                  <a:pt x="8381497" y="4308911"/>
                  <a:pt x="8361245" y="4292081"/>
                </a:cubicBezTo>
                <a:cubicBezTo>
                  <a:pt x="8340992" y="4275251"/>
                  <a:pt x="8330865" y="4254000"/>
                  <a:pt x="8330865" y="4228327"/>
                </a:cubicBezTo>
                <a:cubicBezTo>
                  <a:pt x="8330865" y="4201513"/>
                  <a:pt x="8343416" y="4180404"/>
                  <a:pt x="8368519" y="4165001"/>
                </a:cubicBezTo>
                <a:cubicBezTo>
                  <a:pt x="8393621" y="4149597"/>
                  <a:pt x="8426710" y="4141895"/>
                  <a:pt x="8467786" y="4141895"/>
                </a:cubicBezTo>
                <a:cubicBezTo>
                  <a:pt x="8567626" y="4141895"/>
                  <a:pt x="8669176" y="4170135"/>
                  <a:pt x="8772438" y="4226615"/>
                </a:cubicBezTo>
                <a:lnTo>
                  <a:pt x="8772438" y="3914262"/>
                </a:lnTo>
                <a:cubicBezTo>
                  <a:pt x="8719380" y="3900000"/>
                  <a:pt x="8678162" y="3890301"/>
                  <a:pt x="8648780" y="3885166"/>
                </a:cubicBezTo>
                <a:cubicBezTo>
                  <a:pt x="8619399" y="3880032"/>
                  <a:pt x="8586738" y="3875753"/>
                  <a:pt x="8550796" y="3872330"/>
                </a:cubicBezTo>
                <a:cubicBezTo>
                  <a:pt x="8514854" y="3868907"/>
                  <a:pt x="8475488" y="3867195"/>
                  <a:pt x="8432700" y="3867195"/>
                </a:cubicBezTo>
                <a:close/>
                <a:moveTo>
                  <a:pt x="5150817" y="2049707"/>
                </a:moveTo>
                <a:lnTo>
                  <a:pt x="5159375" y="2049707"/>
                </a:lnTo>
                <a:cubicBezTo>
                  <a:pt x="5163939" y="2092495"/>
                  <a:pt x="5172211" y="2138421"/>
                  <a:pt x="5184192" y="2187484"/>
                </a:cubicBezTo>
                <a:lnTo>
                  <a:pt x="5269768" y="2521231"/>
                </a:lnTo>
                <a:lnTo>
                  <a:pt x="5035289" y="2521231"/>
                </a:lnTo>
                <a:cubicBezTo>
                  <a:pt x="5097475" y="2283329"/>
                  <a:pt x="5131990" y="2148690"/>
                  <a:pt x="5138837" y="2117312"/>
                </a:cubicBezTo>
                <a:cubicBezTo>
                  <a:pt x="5145683" y="2085934"/>
                  <a:pt x="5149676" y="2063399"/>
                  <a:pt x="5150817" y="2049707"/>
                </a:cubicBezTo>
                <a:close/>
                <a:moveTo>
                  <a:pt x="9802626" y="2038582"/>
                </a:moveTo>
                <a:lnTo>
                  <a:pt x="9878789" y="2038582"/>
                </a:lnTo>
                <a:cubicBezTo>
                  <a:pt x="9932416" y="2038582"/>
                  <a:pt x="9971781" y="2050562"/>
                  <a:pt x="9996884" y="2074524"/>
                </a:cubicBezTo>
                <a:cubicBezTo>
                  <a:pt x="10021987" y="2098485"/>
                  <a:pt x="10034538" y="2131004"/>
                  <a:pt x="10034538" y="2172081"/>
                </a:cubicBezTo>
                <a:cubicBezTo>
                  <a:pt x="10034538" y="2214298"/>
                  <a:pt x="10019419" y="2249384"/>
                  <a:pt x="9989182" y="2277339"/>
                </a:cubicBezTo>
                <a:cubicBezTo>
                  <a:pt x="9958945" y="2305294"/>
                  <a:pt x="9919010" y="2319272"/>
                  <a:pt x="9869375" y="2319272"/>
                </a:cubicBezTo>
                <a:lnTo>
                  <a:pt x="9802626" y="2319272"/>
                </a:lnTo>
                <a:close/>
                <a:moveTo>
                  <a:pt x="9432937" y="1782709"/>
                </a:moveTo>
                <a:lnTo>
                  <a:pt x="9432937" y="3009871"/>
                </a:lnTo>
                <a:lnTo>
                  <a:pt x="9802626" y="3009871"/>
                </a:lnTo>
                <a:lnTo>
                  <a:pt x="9802626" y="2578567"/>
                </a:lnTo>
                <a:lnTo>
                  <a:pt x="9817174" y="2578567"/>
                </a:lnTo>
                <a:cubicBezTo>
                  <a:pt x="9850263" y="2578567"/>
                  <a:pt x="9880928" y="2593401"/>
                  <a:pt x="9909168" y="2623067"/>
                </a:cubicBezTo>
                <a:cubicBezTo>
                  <a:pt x="9937409" y="2652733"/>
                  <a:pt x="9960372" y="2693525"/>
                  <a:pt x="9978057" y="2745441"/>
                </a:cubicBezTo>
                <a:lnTo>
                  <a:pt x="10069624" y="3009871"/>
                </a:lnTo>
                <a:lnTo>
                  <a:pt x="10486380" y="3009871"/>
                </a:lnTo>
                <a:lnTo>
                  <a:pt x="10365717" y="2697518"/>
                </a:lnTo>
                <a:cubicBezTo>
                  <a:pt x="10338333" y="2626775"/>
                  <a:pt x="10307383" y="2573433"/>
                  <a:pt x="10272867" y="2537491"/>
                </a:cubicBezTo>
                <a:cubicBezTo>
                  <a:pt x="10238351" y="2501549"/>
                  <a:pt x="10195135" y="2475591"/>
                  <a:pt x="10143219" y="2459617"/>
                </a:cubicBezTo>
                <a:lnTo>
                  <a:pt x="10143219" y="2456193"/>
                </a:lnTo>
                <a:cubicBezTo>
                  <a:pt x="10237353" y="2430521"/>
                  <a:pt x="10308239" y="2389159"/>
                  <a:pt x="10355876" y="2332108"/>
                </a:cubicBezTo>
                <a:cubicBezTo>
                  <a:pt x="10403513" y="2275057"/>
                  <a:pt x="10427332" y="2204314"/>
                  <a:pt x="10427332" y="2119879"/>
                </a:cubicBezTo>
                <a:cubicBezTo>
                  <a:pt x="10427332" y="2007489"/>
                  <a:pt x="10386398" y="1923197"/>
                  <a:pt x="10304530" y="1867002"/>
                </a:cubicBezTo>
                <a:cubicBezTo>
                  <a:pt x="10222663" y="1810807"/>
                  <a:pt x="10095867" y="1782709"/>
                  <a:pt x="9924144" y="1782709"/>
                </a:cubicBezTo>
                <a:close/>
                <a:moveTo>
                  <a:pt x="8461387" y="1782709"/>
                </a:moveTo>
                <a:lnTo>
                  <a:pt x="8461387" y="3009871"/>
                </a:lnTo>
                <a:lnTo>
                  <a:pt x="9253822" y="3009871"/>
                </a:lnTo>
                <a:lnTo>
                  <a:pt x="9253822" y="2720624"/>
                </a:lnTo>
                <a:lnTo>
                  <a:pt x="8831076" y="2720624"/>
                </a:lnTo>
                <a:lnTo>
                  <a:pt x="8831076" y="2540058"/>
                </a:lnTo>
                <a:lnTo>
                  <a:pt x="9201621" y="2540058"/>
                </a:lnTo>
                <a:lnTo>
                  <a:pt x="9201621" y="2250811"/>
                </a:lnTo>
                <a:lnTo>
                  <a:pt x="8831076" y="2250811"/>
                </a:lnTo>
                <a:lnTo>
                  <a:pt x="8831076" y="2071956"/>
                </a:lnTo>
                <a:lnTo>
                  <a:pt x="9225582" y="2071956"/>
                </a:lnTo>
                <a:lnTo>
                  <a:pt x="9225582" y="1782709"/>
                </a:lnTo>
                <a:close/>
                <a:moveTo>
                  <a:pt x="7051687" y="1782709"/>
                </a:moveTo>
                <a:lnTo>
                  <a:pt x="7051687" y="3009871"/>
                </a:lnTo>
                <a:lnTo>
                  <a:pt x="7421376" y="3009871"/>
                </a:lnTo>
                <a:lnTo>
                  <a:pt x="7421376" y="2552039"/>
                </a:lnTo>
                <a:lnTo>
                  <a:pt x="7845834" y="2552039"/>
                </a:lnTo>
                <a:lnTo>
                  <a:pt x="7845834" y="3009871"/>
                </a:lnTo>
                <a:lnTo>
                  <a:pt x="8215523" y="3009871"/>
                </a:lnTo>
                <a:lnTo>
                  <a:pt x="8215523" y="1782709"/>
                </a:lnTo>
                <a:lnTo>
                  <a:pt x="7845834" y="1782709"/>
                </a:lnTo>
                <a:lnTo>
                  <a:pt x="7845834" y="2237118"/>
                </a:lnTo>
                <a:lnTo>
                  <a:pt x="7421376" y="2237118"/>
                </a:lnTo>
                <a:lnTo>
                  <a:pt x="7421376" y="1782709"/>
                </a:lnTo>
                <a:close/>
                <a:moveTo>
                  <a:pt x="5843129" y="1782709"/>
                </a:moveTo>
                <a:lnTo>
                  <a:pt x="5843129" y="2071956"/>
                </a:lnTo>
                <a:lnTo>
                  <a:pt x="6186289" y="2071956"/>
                </a:lnTo>
                <a:lnTo>
                  <a:pt x="6186289" y="3009871"/>
                </a:lnTo>
                <a:lnTo>
                  <a:pt x="6557690" y="3009871"/>
                </a:lnTo>
                <a:lnTo>
                  <a:pt x="6557690" y="2071956"/>
                </a:lnTo>
                <a:lnTo>
                  <a:pt x="6905129" y="2071956"/>
                </a:lnTo>
                <a:lnTo>
                  <a:pt x="6905129" y="1782709"/>
                </a:lnTo>
                <a:close/>
                <a:moveTo>
                  <a:pt x="4936877" y="1782709"/>
                </a:moveTo>
                <a:lnTo>
                  <a:pt x="4514130" y="3009871"/>
                </a:lnTo>
                <a:lnTo>
                  <a:pt x="4913771" y="3009871"/>
                </a:lnTo>
                <a:lnTo>
                  <a:pt x="4971963" y="2783950"/>
                </a:lnTo>
                <a:lnTo>
                  <a:pt x="5338229" y="2783950"/>
                </a:lnTo>
                <a:lnTo>
                  <a:pt x="5392142" y="3009871"/>
                </a:lnTo>
                <a:lnTo>
                  <a:pt x="5793495" y="3009871"/>
                </a:lnTo>
                <a:lnTo>
                  <a:pt x="5395565" y="1782709"/>
                </a:lnTo>
                <a:close/>
                <a:moveTo>
                  <a:pt x="3651263" y="1782709"/>
                </a:moveTo>
                <a:lnTo>
                  <a:pt x="3651263" y="3009871"/>
                </a:lnTo>
                <a:lnTo>
                  <a:pt x="4443697" y="3009871"/>
                </a:lnTo>
                <a:lnTo>
                  <a:pt x="4443697" y="2720624"/>
                </a:lnTo>
                <a:lnTo>
                  <a:pt x="4020952" y="2720624"/>
                </a:lnTo>
                <a:lnTo>
                  <a:pt x="4020952" y="2540058"/>
                </a:lnTo>
                <a:lnTo>
                  <a:pt x="4391496" y="2540058"/>
                </a:lnTo>
                <a:lnTo>
                  <a:pt x="4391496" y="2250811"/>
                </a:lnTo>
                <a:lnTo>
                  <a:pt x="4020952" y="2250811"/>
                </a:lnTo>
                <a:lnTo>
                  <a:pt x="4020952" y="2071956"/>
                </a:lnTo>
                <a:lnTo>
                  <a:pt x="4415457" y="2071956"/>
                </a:lnTo>
                <a:lnTo>
                  <a:pt x="4415457" y="1782709"/>
                </a:lnTo>
                <a:close/>
                <a:moveTo>
                  <a:pt x="1699865" y="1782709"/>
                </a:moveTo>
                <a:lnTo>
                  <a:pt x="1992536" y="3009871"/>
                </a:lnTo>
                <a:lnTo>
                  <a:pt x="2408436" y="3009871"/>
                </a:lnTo>
                <a:lnTo>
                  <a:pt x="2592425" y="2310714"/>
                </a:lnTo>
                <a:cubicBezTo>
                  <a:pt x="2600412" y="2281618"/>
                  <a:pt x="2608684" y="2231984"/>
                  <a:pt x="2617242" y="2161811"/>
                </a:cubicBezTo>
                <a:lnTo>
                  <a:pt x="2620665" y="2161811"/>
                </a:lnTo>
                <a:cubicBezTo>
                  <a:pt x="2626941" y="2241112"/>
                  <a:pt x="2632646" y="2290746"/>
                  <a:pt x="2637780" y="2310714"/>
                </a:cubicBezTo>
                <a:lnTo>
                  <a:pt x="2808077" y="3009871"/>
                </a:lnTo>
                <a:lnTo>
                  <a:pt x="3200872" y="3009871"/>
                </a:lnTo>
                <a:lnTo>
                  <a:pt x="3510657" y="1782709"/>
                </a:lnTo>
                <a:lnTo>
                  <a:pt x="3146103" y="1782709"/>
                </a:lnTo>
                <a:lnTo>
                  <a:pt x="3039132" y="2504972"/>
                </a:lnTo>
                <a:lnTo>
                  <a:pt x="3028008" y="2623923"/>
                </a:lnTo>
                <a:lnTo>
                  <a:pt x="3025440" y="2653874"/>
                </a:lnTo>
                <a:lnTo>
                  <a:pt x="3022017" y="2653874"/>
                </a:lnTo>
                <a:lnTo>
                  <a:pt x="3013459" y="2582846"/>
                </a:lnTo>
                <a:lnTo>
                  <a:pt x="3002334" y="2510106"/>
                </a:lnTo>
                <a:lnTo>
                  <a:pt x="2844875" y="1782709"/>
                </a:lnTo>
                <a:lnTo>
                  <a:pt x="2441811" y="1782709"/>
                </a:lnTo>
                <a:lnTo>
                  <a:pt x="2252687" y="2499837"/>
                </a:lnTo>
                <a:cubicBezTo>
                  <a:pt x="2247553" y="2517523"/>
                  <a:pt x="2242133" y="2544194"/>
                  <a:pt x="2236428" y="2579851"/>
                </a:cubicBezTo>
                <a:cubicBezTo>
                  <a:pt x="2230723" y="2615508"/>
                  <a:pt x="2227299" y="2640753"/>
                  <a:pt x="2226159" y="2655586"/>
                </a:cubicBezTo>
                <a:lnTo>
                  <a:pt x="2221024" y="2655586"/>
                </a:lnTo>
                <a:lnTo>
                  <a:pt x="2215890" y="2584558"/>
                </a:lnTo>
                <a:cubicBezTo>
                  <a:pt x="2212467" y="2540628"/>
                  <a:pt x="2209899" y="2514100"/>
                  <a:pt x="2208187" y="2504972"/>
                </a:cubicBezTo>
                <a:lnTo>
                  <a:pt x="2105496" y="1782709"/>
                </a:lnTo>
                <a:close/>
                <a:moveTo>
                  <a:pt x="0" y="0"/>
                </a:moveTo>
                <a:lnTo>
                  <a:pt x="12192000" y="0"/>
                </a:lnTo>
                <a:lnTo>
                  <a:pt x="12192000" y="6858001"/>
                </a:lnTo>
                <a:lnTo>
                  <a:pt x="0" y="68580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13800" dirty="0">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231668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34EFF7-2958-199D-79A6-830A1A4176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Rounded Corners 7">
            <a:extLst>
              <a:ext uri="{FF2B5EF4-FFF2-40B4-BE49-F238E27FC236}">
                <a16:creationId xmlns:a16="http://schemas.microsoft.com/office/drawing/2014/main" id="{B3ED3A6C-1233-1D80-8325-5053F29C1931}"/>
              </a:ext>
            </a:extLst>
          </p:cNvPr>
          <p:cNvSpPr/>
          <p:nvPr/>
        </p:nvSpPr>
        <p:spPr>
          <a:xfrm>
            <a:off x="3419476" y="2671760"/>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23B3EF16-0723-45D8-A975-651CB2181E98}"/>
              </a:ext>
            </a:extLst>
          </p:cNvPr>
          <p:cNvSpPr txBox="1">
            <a:spLocks/>
          </p:cNvSpPr>
          <p:nvPr/>
        </p:nvSpPr>
        <p:spPr>
          <a:xfrm>
            <a:off x="3419476" y="3039269"/>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E</a:t>
            </a:r>
            <a:r>
              <a:rPr lang="en-IN" dirty="0">
                <a:latin typeface="Segoe UI Black" panose="020B0A02040204020203" pitchFamily="34" charset="0"/>
                <a:ea typeface="Segoe UI Black" panose="020B0A02040204020203" pitchFamily="34" charset="0"/>
              </a:rPr>
              <a:t>DA</a:t>
            </a:r>
          </a:p>
        </p:txBody>
      </p:sp>
      <p:pic>
        <p:nvPicPr>
          <p:cNvPr id="2" name="Picture 1">
            <a:extLst>
              <a:ext uri="{FF2B5EF4-FFF2-40B4-BE49-F238E27FC236}">
                <a16:creationId xmlns:a16="http://schemas.microsoft.com/office/drawing/2014/main" id="{E5D21541-AF44-99DC-F418-7BB4EAE9BE22}"/>
              </a:ext>
            </a:extLst>
          </p:cNvPr>
          <p:cNvPicPr>
            <a:picLocks noChangeAspect="1"/>
          </p:cNvPicPr>
          <p:nvPr/>
        </p:nvPicPr>
        <p:blipFill>
          <a:blip r:embed="rId3">
            <a:extLst>
              <a:ext uri="{28A0092B-C50C-407E-A947-70E740481C1C}">
                <a14:useLocalDpi xmlns:a14="http://schemas.microsoft.com/office/drawing/2010/main" val="0"/>
              </a:ext>
            </a:extLst>
          </a:blip>
          <a:srcRect l="27223" r="27223"/>
          <a:stretch/>
        </p:blipFill>
        <p:spPr>
          <a:xfrm>
            <a:off x="-5845799" y="628644"/>
            <a:ext cx="5715001" cy="5667376"/>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Tree>
    <p:extLst>
      <p:ext uri="{BB962C8B-B14F-4D97-AF65-F5344CB8AC3E}">
        <p14:creationId xmlns:p14="http://schemas.microsoft.com/office/powerpoint/2010/main" val="41521623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2A99B1-51D7-A973-E664-1C0DEA34E336}"/>
              </a:ext>
            </a:extLst>
          </p:cNvPr>
          <p:cNvPicPr>
            <a:picLocks noChangeAspect="1"/>
          </p:cNvPicPr>
          <p:nvPr/>
        </p:nvPicPr>
        <p:blipFill rotWithShape="1">
          <a:blip r:embed="rId2">
            <a:extLst>
              <a:ext uri="{28A0092B-C50C-407E-A947-70E740481C1C}">
                <a14:useLocalDpi xmlns:a14="http://schemas.microsoft.com/office/drawing/2010/main" val="0"/>
              </a:ext>
            </a:extLst>
          </a:blip>
          <a:srcRect l="35342" t="63785"/>
          <a:stretch/>
        </p:blipFill>
        <p:spPr>
          <a:xfrm>
            <a:off x="0" y="-1"/>
            <a:ext cx="12192000" cy="6858001"/>
          </a:xfrm>
          <a:prstGeom prst="rect">
            <a:avLst/>
          </a:prstGeom>
        </p:spPr>
      </p:pic>
      <p:graphicFrame>
        <p:nvGraphicFramePr>
          <p:cNvPr id="6" name="Content Placeholder 5">
            <a:extLst>
              <a:ext uri="{FF2B5EF4-FFF2-40B4-BE49-F238E27FC236}">
                <a16:creationId xmlns:a16="http://schemas.microsoft.com/office/drawing/2014/main" id="{556211C5-5B78-0CA5-9774-2E348088ADDB}"/>
              </a:ext>
            </a:extLst>
          </p:cNvPr>
          <p:cNvGraphicFramePr>
            <a:graphicFrameLocks noGrp="1"/>
          </p:cNvGraphicFramePr>
          <p:nvPr>
            <p:ph idx="1"/>
            <p:extLst>
              <p:ext uri="{D42A27DB-BD31-4B8C-83A1-F6EECF244321}">
                <p14:modId xmlns:p14="http://schemas.microsoft.com/office/powerpoint/2010/main" val="380627998"/>
              </p:ext>
            </p:extLst>
          </p:nvPr>
        </p:nvGraphicFramePr>
        <p:xfrm>
          <a:off x="0" y="323850"/>
          <a:ext cx="11353800" cy="5853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9974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697371E-0DD8-FE43-C2DE-9DBCA96806CD}"/>
              </a:ext>
            </a:extLst>
          </p:cNvPr>
          <p:cNvPicPr>
            <a:picLocks noChangeAspect="1"/>
          </p:cNvPicPr>
          <p:nvPr/>
        </p:nvPicPr>
        <p:blipFill rotWithShape="1">
          <a:blip r:embed="rId2">
            <a:extLst>
              <a:ext uri="{28A0092B-C50C-407E-A947-70E740481C1C}">
                <a14:useLocalDpi xmlns:a14="http://schemas.microsoft.com/office/drawing/2010/main" val="0"/>
              </a:ext>
            </a:extLst>
          </a:blip>
          <a:srcRect t="63785" r="35342"/>
          <a:stretch/>
        </p:blipFill>
        <p:spPr>
          <a:xfrm>
            <a:off x="0" y="-1"/>
            <a:ext cx="12192000" cy="6858001"/>
          </a:xfrm>
          <a:prstGeom prst="rect">
            <a:avLst/>
          </a:prstGeom>
        </p:spPr>
      </p:pic>
      <p:sp>
        <p:nvSpPr>
          <p:cNvPr id="4" name="Rectangle: Rounded Corners 3">
            <a:extLst>
              <a:ext uri="{FF2B5EF4-FFF2-40B4-BE49-F238E27FC236}">
                <a16:creationId xmlns:a16="http://schemas.microsoft.com/office/drawing/2014/main" id="{4F8A8D34-B1D1-D26B-DB2D-D5A2CE927B0C}"/>
              </a:ext>
            </a:extLst>
          </p:cNvPr>
          <p:cNvSpPr/>
          <p:nvPr/>
        </p:nvSpPr>
        <p:spPr>
          <a:xfrm>
            <a:off x="733426" y="1800224"/>
            <a:ext cx="10725150" cy="4524375"/>
          </a:xfrm>
          <a:prstGeom prst="roundRect">
            <a:avLst>
              <a:gd name="adj" fmla="val 7483"/>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10EA0C6-DF3F-D32B-53E9-A9DF1E7FEA64}"/>
              </a:ext>
            </a:extLst>
          </p:cNvPr>
          <p:cNvSpPr/>
          <p:nvPr/>
        </p:nvSpPr>
        <p:spPr>
          <a:xfrm>
            <a:off x="3419475" y="681036"/>
            <a:ext cx="5353048" cy="690563"/>
          </a:xfrm>
          <a:prstGeom prst="roundRect">
            <a:avLst>
              <a:gd name="adj" fmla="val 21276"/>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911734FC-C6B5-0B1C-F259-BD34294924A5}"/>
              </a:ext>
            </a:extLst>
          </p:cNvPr>
          <p:cNvSpPr>
            <a:spLocks noGrp="1"/>
          </p:cNvSpPr>
          <p:nvPr>
            <p:ph type="title"/>
          </p:nvPr>
        </p:nvSpPr>
        <p:spPr>
          <a:xfrm>
            <a:off x="3419475" y="618331"/>
            <a:ext cx="5353048" cy="779463"/>
          </a:xfrm>
        </p:spPr>
        <p:txBody>
          <a:bodyPr>
            <a:normAutofit/>
          </a:bodyPr>
          <a:lstStyle/>
          <a:p>
            <a:pPr algn="ctr"/>
            <a:r>
              <a:rPr lang="en-IN" dirty="0">
                <a:solidFill>
                  <a:schemeClr val="accent4"/>
                </a:solidFill>
                <a:latin typeface="Segoe UI Black" panose="020B0A02040204020203" pitchFamily="34" charset="0"/>
                <a:ea typeface="Segoe UI Black" panose="020B0A02040204020203" pitchFamily="34" charset="0"/>
              </a:rPr>
              <a:t>E</a:t>
            </a:r>
            <a:r>
              <a:rPr lang="en-IN" dirty="0">
                <a:latin typeface="Segoe UI Black" panose="020B0A02040204020203" pitchFamily="34" charset="0"/>
                <a:ea typeface="Segoe UI Black" panose="020B0A02040204020203" pitchFamily="34" charset="0"/>
              </a:rPr>
              <a:t>R</a:t>
            </a:r>
            <a:r>
              <a:rPr lang="en-IN" dirty="0">
                <a:solidFill>
                  <a:schemeClr val="accent4"/>
                </a:solidFill>
                <a:latin typeface="Segoe UI Black" panose="020B0A02040204020203" pitchFamily="34" charset="0"/>
                <a:ea typeface="Segoe UI Black" panose="020B0A02040204020203" pitchFamily="34" charset="0"/>
              </a:rPr>
              <a:t> D</a:t>
            </a:r>
            <a:r>
              <a:rPr lang="en-IN" dirty="0">
                <a:latin typeface="Segoe UI Black" panose="020B0A02040204020203" pitchFamily="34" charset="0"/>
                <a:ea typeface="Segoe UI Black" panose="020B0A02040204020203" pitchFamily="34" charset="0"/>
              </a:rPr>
              <a:t>iagram</a:t>
            </a:r>
          </a:p>
        </p:txBody>
      </p:sp>
      <p:pic>
        <p:nvPicPr>
          <p:cNvPr id="14" name="Picture 13">
            <a:extLst>
              <a:ext uri="{FF2B5EF4-FFF2-40B4-BE49-F238E27FC236}">
                <a16:creationId xmlns:a16="http://schemas.microsoft.com/office/drawing/2014/main" id="{D48551C4-1463-F69D-3E29-047D735AF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575" y="1973308"/>
            <a:ext cx="10029825" cy="4065542"/>
          </a:xfrm>
          <a:prstGeom prst="rect">
            <a:avLst/>
          </a:prstGeom>
        </p:spPr>
      </p:pic>
    </p:spTree>
    <p:extLst>
      <p:ext uri="{BB962C8B-B14F-4D97-AF65-F5344CB8AC3E}">
        <p14:creationId xmlns:p14="http://schemas.microsoft.com/office/powerpoint/2010/main" val="246858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34EFF7-2958-199D-79A6-830A1A417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Rounded Corners 6">
            <a:extLst>
              <a:ext uri="{FF2B5EF4-FFF2-40B4-BE49-F238E27FC236}">
                <a16:creationId xmlns:a16="http://schemas.microsoft.com/office/drawing/2014/main" id="{810EA0C6-DF3F-D32B-53E9-A9DF1E7FEA64}"/>
              </a:ext>
            </a:extLst>
          </p:cNvPr>
          <p:cNvSpPr/>
          <p:nvPr/>
        </p:nvSpPr>
        <p:spPr>
          <a:xfrm>
            <a:off x="3413837" y="2677318"/>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C9D264AF-EFEA-CA9B-35AB-2C0A1C67AF3C}"/>
              </a:ext>
            </a:extLst>
          </p:cNvPr>
          <p:cNvGrpSpPr/>
          <p:nvPr/>
        </p:nvGrpSpPr>
        <p:grpSpPr>
          <a:xfrm>
            <a:off x="3413837" y="2649537"/>
            <a:ext cx="5353048" cy="1558926"/>
            <a:chOff x="3413837" y="2649537"/>
            <a:chExt cx="5353048" cy="1558926"/>
          </a:xfrm>
        </p:grpSpPr>
        <p:sp>
          <p:nvSpPr>
            <p:cNvPr id="3" name="Title 1">
              <a:extLst>
                <a:ext uri="{FF2B5EF4-FFF2-40B4-BE49-F238E27FC236}">
                  <a16:creationId xmlns:a16="http://schemas.microsoft.com/office/drawing/2014/main" id="{23B3EF16-0723-45D8-A975-651CB2181E98}"/>
                </a:ext>
              </a:extLst>
            </p:cNvPr>
            <p:cNvSpPr txBox="1">
              <a:spLocks/>
            </p:cNvSpPr>
            <p:nvPr/>
          </p:nvSpPr>
          <p:spPr>
            <a:xfrm>
              <a:off x="3413837" y="2649537"/>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P</a:t>
              </a:r>
              <a:r>
                <a:rPr lang="en-IN" dirty="0">
                  <a:latin typeface="Segoe UI Black" panose="020B0A02040204020203" pitchFamily="34" charset="0"/>
                  <a:ea typeface="Segoe UI Black" panose="020B0A02040204020203" pitchFamily="34" charset="0"/>
                </a:rPr>
                <a:t>ower </a:t>
              </a:r>
              <a:r>
                <a:rPr lang="en-IN" dirty="0">
                  <a:solidFill>
                    <a:schemeClr val="accent4"/>
                  </a:solidFill>
                  <a:latin typeface="Segoe UI Black" panose="020B0A02040204020203" pitchFamily="34" charset="0"/>
                  <a:ea typeface="Segoe UI Black" panose="020B0A02040204020203" pitchFamily="34" charset="0"/>
                </a:rPr>
                <a:t>B</a:t>
              </a:r>
              <a:r>
                <a:rPr lang="en-IN" dirty="0">
                  <a:latin typeface="Segoe UI Black" panose="020B0A02040204020203" pitchFamily="34" charset="0"/>
                  <a:ea typeface="Segoe UI Black" panose="020B0A02040204020203" pitchFamily="34" charset="0"/>
                </a:rPr>
                <a:t>I</a:t>
              </a:r>
            </a:p>
          </p:txBody>
        </p:sp>
        <p:sp>
          <p:nvSpPr>
            <p:cNvPr id="11" name="Title 1">
              <a:extLst>
                <a:ext uri="{FF2B5EF4-FFF2-40B4-BE49-F238E27FC236}">
                  <a16:creationId xmlns:a16="http://schemas.microsoft.com/office/drawing/2014/main" id="{49BC9AC9-6D1A-546D-8440-F41FD721641F}"/>
                </a:ext>
              </a:extLst>
            </p:cNvPr>
            <p:cNvSpPr txBox="1">
              <a:spLocks/>
            </p:cNvSpPr>
            <p:nvPr/>
          </p:nvSpPr>
          <p:spPr>
            <a:xfrm>
              <a:off x="3413837" y="3429000"/>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D</a:t>
              </a:r>
              <a:r>
                <a:rPr lang="en-IN" dirty="0">
                  <a:latin typeface="Segoe UI Black" panose="020B0A02040204020203" pitchFamily="34" charset="0"/>
                  <a:ea typeface="Segoe UI Black" panose="020B0A02040204020203" pitchFamily="34" charset="0"/>
                </a:rPr>
                <a:t>ashboard</a:t>
              </a:r>
            </a:p>
          </p:txBody>
        </p:sp>
      </p:grpSp>
      <p:pic>
        <p:nvPicPr>
          <p:cNvPr id="16" name="Picture 15">
            <a:extLst>
              <a:ext uri="{FF2B5EF4-FFF2-40B4-BE49-F238E27FC236}">
                <a16:creationId xmlns:a16="http://schemas.microsoft.com/office/drawing/2014/main" id="{233D0AEB-1120-7158-E1FE-C68DF5A9CD04}"/>
              </a:ext>
            </a:extLst>
          </p:cNvPr>
          <p:cNvPicPr>
            <a:picLocks noChangeAspect="1"/>
          </p:cNvPicPr>
          <p:nvPr/>
        </p:nvPicPr>
        <p:blipFill>
          <a:blip r:embed="rId3"/>
          <a:stretch>
            <a:fillRect/>
          </a:stretch>
        </p:blipFill>
        <p:spPr>
          <a:xfrm>
            <a:off x="0" y="6885781"/>
            <a:ext cx="12180722" cy="6858000"/>
          </a:xfrm>
          <a:prstGeom prst="rect">
            <a:avLst/>
          </a:prstGeom>
        </p:spPr>
      </p:pic>
    </p:spTree>
    <p:extLst>
      <p:ext uri="{BB962C8B-B14F-4D97-AF65-F5344CB8AC3E}">
        <p14:creationId xmlns:p14="http://schemas.microsoft.com/office/powerpoint/2010/main" val="356933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5DFC5-91F1-9A42-FC1C-824FB1239EE3}"/>
              </a:ext>
            </a:extLst>
          </p:cNvPr>
          <p:cNvPicPr>
            <a:picLocks noChangeAspect="1"/>
          </p:cNvPicPr>
          <p:nvPr/>
        </p:nvPicPr>
        <p:blipFill>
          <a:blip r:embed="rId2"/>
          <a:stretch>
            <a:fillRect/>
          </a:stretch>
        </p:blipFill>
        <p:spPr>
          <a:xfrm>
            <a:off x="5639" y="0"/>
            <a:ext cx="12180722" cy="6858000"/>
          </a:xfrm>
          <a:prstGeom prst="rect">
            <a:avLst/>
          </a:prstGeom>
        </p:spPr>
      </p:pic>
      <p:pic>
        <p:nvPicPr>
          <p:cNvPr id="5" name="Picture 4">
            <a:extLst>
              <a:ext uri="{FF2B5EF4-FFF2-40B4-BE49-F238E27FC236}">
                <a16:creationId xmlns:a16="http://schemas.microsoft.com/office/drawing/2014/main" id="{7B6DA0D5-A3BB-3B52-1AF1-25833FCA0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97700"/>
            <a:ext cx="12192000" cy="6858000"/>
          </a:xfrm>
          <a:prstGeom prst="rect">
            <a:avLst/>
          </a:prstGeom>
        </p:spPr>
      </p:pic>
      <p:sp>
        <p:nvSpPr>
          <p:cNvPr id="6" name="Rectangle: Rounded Corners 5">
            <a:extLst>
              <a:ext uri="{FF2B5EF4-FFF2-40B4-BE49-F238E27FC236}">
                <a16:creationId xmlns:a16="http://schemas.microsoft.com/office/drawing/2014/main" id="{9BF9DD44-CCF1-1002-609F-73E786A3E40D}"/>
              </a:ext>
            </a:extLst>
          </p:cNvPr>
          <p:cNvSpPr/>
          <p:nvPr/>
        </p:nvSpPr>
        <p:spPr>
          <a:xfrm>
            <a:off x="3419476" y="-6997700"/>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1D55C80E-588C-68C4-4719-D1A646166290}"/>
              </a:ext>
            </a:extLst>
          </p:cNvPr>
          <p:cNvSpPr txBox="1">
            <a:spLocks/>
          </p:cNvSpPr>
          <p:nvPr/>
        </p:nvSpPr>
        <p:spPr>
          <a:xfrm>
            <a:off x="3419476" y="-7025481"/>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P</a:t>
            </a:r>
            <a:r>
              <a:rPr lang="en-IN" dirty="0">
                <a:latin typeface="Segoe UI Black" panose="020B0A02040204020203" pitchFamily="34" charset="0"/>
                <a:ea typeface="Segoe UI Black" panose="020B0A02040204020203" pitchFamily="34" charset="0"/>
              </a:rPr>
              <a:t>ower </a:t>
            </a:r>
            <a:r>
              <a:rPr lang="en-IN" dirty="0">
                <a:solidFill>
                  <a:schemeClr val="accent4"/>
                </a:solidFill>
                <a:latin typeface="Segoe UI Black" panose="020B0A02040204020203" pitchFamily="34" charset="0"/>
                <a:ea typeface="Segoe UI Black" panose="020B0A02040204020203" pitchFamily="34" charset="0"/>
              </a:rPr>
              <a:t>B</a:t>
            </a:r>
            <a:r>
              <a:rPr lang="en-IN" dirty="0">
                <a:latin typeface="Segoe UI Black" panose="020B0A02040204020203" pitchFamily="34" charset="0"/>
                <a:ea typeface="Segoe UI Black" panose="020B0A02040204020203" pitchFamily="34" charset="0"/>
              </a:rPr>
              <a:t>I</a:t>
            </a:r>
          </a:p>
        </p:txBody>
      </p:sp>
      <p:sp>
        <p:nvSpPr>
          <p:cNvPr id="9" name="Title 1">
            <a:extLst>
              <a:ext uri="{FF2B5EF4-FFF2-40B4-BE49-F238E27FC236}">
                <a16:creationId xmlns:a16="http://schemas.microsoft.com/office/drawing/2014/main" id="{EC9FC988-EC36-86CB-A67C-A1D28E18EF0F}"/>
              </a:ext>
            </a:extLst>
          </p:cNvPr>
          <p:cNvSpPr txBox="1">
            <a:spLocks/>
          </p:cNvSpPr>
          <p:nvPr/>
        </p:nvSpPr>
        <p:spPr>
          <a:xfrm>
            <a:off x="3419476" y="-6246018"/>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D</a:t>
            </a:r>
            <a:r>
              <a:rPr lang="en-IN" dirty="0">
                <a:latin typeface="Segoe UI Black" panose="020B0A02040204020203" pitchFamily="34" charset="0"/>
                <a:ea typeface="Segoe UI Black" panose="020B0A02040204020203" pitchFamily="34" charset="0"/>
              </a:rPr>
              <a:t>ashboard</a:t>
            </a:r>
          </a:p>
        </p:txBody>
      </p:sp>
      <p:pic>
        <p:nvPicPr>
          <p:cNvPr id="14" name="Picture 13">
            <a:extLst>
              <a:ext uri="{FF2B5EF4-FFF2-40B4-BE49-F238E27FC236}">
                <a16:creationId xmlns:a16="http://schemas.microsoft.com/office/drawing/2014/main" id="{B1B79567-B23B-296C-BF9A-FABABCB34111}"/>
              </a:ext>
            </a:extLst>
          </p:cNvPr>
          <p:cNvPicPr>
            <a:picLocks noChangeAspect="1"/>
          </p:cNvPicPr>
          <p:nvPr/>
        </p:nvPicPr>
        <p:blipFill>
          <a:blip r:embed="rId4">
            <a:extLst>
              <a:ext uri="{28A0092B-C50C-407E-A947-70E740481C1C}">
                <a14:useLocalDpi xmlns:a14="http://schemas.microsoft.com/office/drawing/2010/main" val="0"/>
              </a:ext>
            </a:extLst>
          </a:blip>
          <a:srcRect l="27286" r="27286"/>
          <a:stretch/>
        </p:blipFill>
        <p:spPr>
          <a:xfrm>
            <a:off x="9909175" y="6997700"/>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5" name="Picture 14">
            <a:extLst>
              <a:ext uri="{FF2B5EF4-FFF2-40B4-BE49-F238E27FC236}">
                <a16:creationId xmlns:a16="http://schemas.microsoft.com/office/drawing/2014/main" id="{246B90F9-CA68-E3CF-3AED-E2BC842C827F}"/>
              </a:ext>
            </a:extLst>
          </p:cNvPr>
          <p:cNvPicPr>
            <a:picLocks noChangeAspect="1"/>
          </p:cNvPicPr>
          <p:nvPr/>
        </p:nvPicPr>
        <p:blipFill>
          <a:blip r:embed="rId5">
            <a:extLst>
              <a:ext uri="{28A0092B-C50C-407E-A947-70E740481C1C}">
                <a14:useLocalDpi xmlns:a14="http://schemas.microsoft.com/office/drawing/2010/main" val="0"/>
              </a:ext>
            </a:extLst>
          </a:blip>
          <a:srcRect l="27210" r="27210"/>
          <a:stretch/>
        </p:blipFill>
        <p:spPr>
          <a:xfrm>
            <a:off x="11861347" y="7593166"/>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6" name="Picture 15">
            <a:extLst>
              <a:ext uri="{FF2B5EF4-FFF2-40B4-BE49-F238E27FC236}">
                <a16:creationId xmlns:a16="http://schemas.microsoft.com/office/drawing/2014/main" id="{D24A56AA-6AF1-79B5-E775-372AF8D7A725}"/>
              </a:ext>
            </a:extLst>
          </p:cNvPr>
          <p:cNvPicPr>
            <a:picLocks noChangeAspect="1"/>
          </p:cNvPicPr>
          <p:nvPr/>
        </p:nvPicPr>
        <p:blipFill>
          <a:blip r:embed="rId6">
            <a:extLst>
              <a:ext uri="{28A0092B-C50C-407E-A947-70E740481C1C}">
                <a14:useLocalDpi xmlns:a14="http://schemas.microsoft.com/office/drawing/2010/main" val="0"/>
              </a:ext>
            </a:extLst>
          </a:blip>
          <a:srcRect l="27334" r="27334"/>
          <a:stretch/>
        </p:blipFill>
        <p:spPr>
          <a:xfrm>
            <a:off x="13813519" y="7593166"/>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7" name="Picture 16">
            <a:extLst>
              <a:ext uri="{FF2B5EF4-FFF2-40B4-BE49-F238E27FC236}">
                <a16:creationId xmlns:a16="http://schemas.microsoft.com/office/drawing/2014/main" id="{E8BB6AD5-D0AD-005D-D928-91849EBB0D47}"/>
              </a:ext>
            </a:extLst>
          </p:cNvPr>
          <p:cNvPicPr>
            <a:picLocks noChangeAspect="1"/>
          </p:cNvPicPr>
          <p:nvPr/>
        </p:nvPicPr>
        <p:blipFill>
          <a:blip r:embed="rId7">
            <a:extLst>
              <a:ext uri="{28A0092B-C50C-407E-A947-70E740481C1C}">
                <a14:useLocalDpi xmlns:a14="http://schemas.microsoft.com/office/drawing/2010/main" val="0"/>
              </a:ext>
            </a:extLst>
          </a:blip>
          <a:srcRect l="27344" r="27344"/>
          <a:stretch/>
        </p:blipFill>
        <p:spPr>
          <a:xfrm>
            <a:off x="15765691" y="7593166"/>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2" name="Rectangle: Rounded Corners 1">
            <a:extLst>
              <a:ext uri="{FF2B5EF4-FFF2-40B4-BE49-F238E27FC236}">
                <a16:creationId xmlns:a16="http://schemas.microsoft.com/office/drawing/2014/main" id="{AAAD229F-0D3F-ECA6-AF6E-CCD51B7ADFAC}"/>
              </a:ext>
            </a:extLst>
          </p:cNvPr>
          <p:cNvSpPr/>
          <p:nvPr/>
        </p:nvSpPr>
        <p:spPr>
          <a:xfrm>
            <a:off x="3419476" y="-1670845"/>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DE14E32E-1AD3-1C4F-406B-5807D3371666}"/>
              </a:ext>
            </a:extLst>
          </p:cNvPr>
          <p:cNvSpPr txBox="1">
            <a:spLocks/>
          </p:cNvSpPr>
          <p:nvPr/>
        </p:nvSpPr>
        <p:spPr>
          <a:xfrm>
            <a:off x="3419476" y="-1698626"/>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P</a:t>
            </a:r>
            <a:r>
              <a:rPr lang="en-IN" dirty="0">
                <a:latin typeface="Segoe UI Black" panose="020B0A02040204020203" pitchFamily="34" charset="0"/>
                <a:ea typeface="Segoe UI Black" panose="020B0A02040204020203" pitchFamily="34" charset="0"/>
              </a:rPr>
              <a:t>ower </a:t>
            </a:r>
            <a:r>
              <a:rPr lang="en-IN" dirty="0">
                <a:solidFill>
                  <a:schemeClr val="accent4"/>
                </a:solidFill>
                <a:latin typeface="Segoe UI Black" panose="020B0A02040204020203" pitchFamily="34" charset="0"/>
                <a:ea typeface="Segoe UI Black" panose="020B0A02040204020203" pitchFamily="34" charset="0"/>
              </a:rPr>
              <a:t>B</a:t>
            </a:r>
            <a:r>
              <a:rPr lang="en-IN" dirty="0">
                <a:latin typeface="Segoe UI Black" panose="020B0A02040204020203" pitchFamily="34" charset="0"/>
                <a:ea typeface="Segoe UI Black" panose="020B0A02040204020203" pitchFamily="34" charset="0"/>
              </a:rPr>
              <a:t>I</a:t>
            </a:r>
          </a:p>
        </p:txBody>
      </p:sp>
      <p:sp>
        <p:nvSpPr>
          <p:cNvPr id="7" name="Title 1">
            <a:extLst>
              <a:ext uri="{FF2B5EF4-FFF2-40B4-BE49-F238E27FC236}">
                <a16:creationId xmlns:a16="http://schemas.microsoft.com/office/drawing/2014/main" id="{96E6DBB3-7AC3-FF0F-B9C8-92D7DE9CFDCC}"/>
              </a:ext>
            </a:extLst>
          </p:cNvPr>
          <p:cNvSpPr txBox="1">
            <a:spLocks/>
          </p:cNvSpPr>
          <p:nvPr/>
        </p:nvSpPr>
        <p:spPr>
          <a:xfrm>
            <a:off x="3419476" y="-919163"/>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H</a:t>
            </a:r>
            <a:r>
              <a:rPr lang="en-IN" dirty="0">
                <a:latin typeface="Segoe UI Black" panose="020B0A02040204020203" pitchFamily="34" charset="0"/>
                <a:ea typeface="Segoe UI Black" panose="020B0A02040204020203" pitchFamily="34" charset="0"/>
              </a:rPr>
              <a:t>ome</a:t>
            </a:r>
            <a:r>
              <a:rPr lang="en-IN" dirty="0">
                <a:solidFill>
                  <a:schemeClr val="accent4"/>
                </a:solidFill>
                <a:latin typeface="Segoe UI Black" panose="020B0A02040204020203" pitchFamily="34" charset="0"/>
                <a:ea typeface="Segoe UI Black" panose="020B0A02040204020203" pitchFamily="34" charset="0"/>
              </a:rPr>
              <a:t> P</a:t>
            </a:r>
            <a:r>
              <a:rPr lang="en-IN" dirty="0">
                <a:latin typeface="Segoe UI Black" panose="020B0A02040204020203" pitchFamily="34" charset="0"/>
                <a:ea typeface="Segoe UI Black" panose="020B0A02040204020203" pitchFamily="34" charset="0"/>
              </a:rPr>
              <a:t>age</a:t>
            </a:r>
          </a:p>
        </p:txBody>
      </p:sp>
      <p:sp>
        <p:nvSpPr>
          <p:cNvPr id="10" name="Rectangle: Rounded Corners 9">
            <a:extLst>
              <a:ext uri="{FF2B5EF4-FFF2-40B4-BE49-F238E27FC236}">
                <a16:creationId xmlns:a16="http://schemas.microsoft.com/office/drawing/2014/main" id="{288F9032-5E1E-76CD-00C5-D2905A2A936E}"/>
              </a:ext>
            </a:extLst>
          </p:cNvPr>
          <p:cNvSpPr/>
          <p:nvPr/>
        </p:nvSpPr>
        <p:spPr>
          <a:xfrm>
            <a:off x="593726" y="6858000"/>
            <a:ext cx="9150350" cy="479107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Graphic 10" descr="City with solid fill">
            <a:extLst>
              <a:ext uri="{FF2B5EF4-FFF2-40B4-BE49-F238E27FC236}">
                <a16:creationId xmlns:a16="http://schemas.microsoft.com/office/drawing/2014/main" id="{3FDE883D-2175-B10F-C344-9F23E59255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29546" y="12009867"/>
            <a:ext cx="914400" cy="914400"/>
          </a:xfrm>
          <a:prstGeom prst="rect">
            <a:avLst/>
          </a:prstGeom>
        </p:spPr>
      </p:pic>
      <p:pic>
        <p:nvPicPr>
          <p:cNvPr id="12" name="Graphic 11" descr="Back with solid fill">
            <a:extLst>
              <a:ext uri="{FF2B5EF4-FFF2-40B4-BE49-F238E27FC236}">
                <a16:creationId xmlns:a16="http://schemas.microsoft.com/office/drawing/2014/main" id="{E8A84575-17B3-2B6D-D839-B8267297AD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35112" y="12009867"/>
            <a:ext cx="914400" cy="914400"/>
          </a:xfrm>
          <a:prstGeom prst="rect">
            <a:avLst/>
          </a:prstGeom>
        </p:spPr>
      </p:pic>
      <p:pic>
        <p:nvPicPr>
          <p:cNvPr id="13" name="Graphic 12" descr="Beaker with solid fill">
            <a:extLst>
              <a:ext uri="{FF2B5EF4-FFF2-40B4-BE49-F238E27FC236}">
                <a16:creationId xmlns:a16="http://schemas.microsoft.com/office/drawing/2014/main" id="{8959BD87-3CD4-04FE-42A5-BC710381E3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8800" y="11945898"/>
            <a:ext cx="914400" cy="914400"/>
          </a:xfrm>
          <a:prstGeom prst="rect">
            <a:avLst/>
          </a:prstGeom>
        </p:spPr>
      </p:pic>
      <p:pic>
        <p:nvPicPr>
          <p:cNvPr id="18" name="Graphic 17" descr="Home with solid fill">
            <a:extLst>
              <a:ext uri="{FF2B5EF4-FFF2-40B4-BE49-F238E27FC236}">
                <a16:creationId xmlns:a16="http://schemas.microsoft.com/office/drawing/2014/main" id="{4FD76782-A17B-D352-C314-C980602EEC3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3832" y="12009867"/>
            <a:ext cx="914400" cy="914400"/>
          </a:xfrm>
          <a:prstGeom prst="rect">
            <a:avLst/>
          </a:prstGeom>
        </p:spPr>
      </p:pic>
      <p:sp>
        <p:nvSpPr>
          <p:cNvPr id="19" name="TextBox 18">
            <a:extLst>
              <a:ext uri="{FF2B5EF4-FFF2-40B4-BE49-F238E27FC236}">
                <a16:creationId xmlns:a16="http://schemas.microsoft.com/office/drawing/2014/main" id="{95CB9F69-E46A-D263-60CD-D41C058C4962}"/>
              </a:ext>
            </a:extLst>
          </p:cNvPr>
          <p:cNvSpPr txBox="1"/>
          <p:nvPr/>
        </p:nvSpPr>
        <p:spPr>
          <a:xfrm>
            <a:off x="713831" y="13100393"/>
            <a:ext cx="914399" cy="369332"/>
          </a:xfrm>
          <a:prstGeom prst="rect">
            <a:avLst/>
          </a:prstGeom>
          <a:noFill/>
        </p:spPr>
        <p:txBody>
          <a:bodyPr wrap="square" rtlCol="0">
            <a:spAutoFit/>
          </a:bodyPr>
          <a:lstStyle/>
          <a:p>
            <a:pPr algn="ctr"/>
            <a:r>
              <a:rPr lang="en-IN" dirty="0"/>
              <a:t>Home</a:t>
            </a:r>
          </a:p>
        </p:txBody>
      </p:sp>
      <p:sp>
        <p:nvSpPr>
          <p:cNvPr id="20" name="TextBox 19">
            <a:extLst>
              <a:ext uri="{FF2B5EF4-FFF2-40B4-BE49-F238E27FC236}">
                <a16:creationId xmlns:a16="http://schemas.microsoft.com/office/drawing/2014/main" id="{476E3CC2-58D3-5FB5-849A-4035844DC6BF}"/>
              </a:ext>
            </a:extLst>
          </p:cNvPr>
          <p:cNvSpPr txBox="1"/>
          <p:nvPr/>
        </p:nvSpPr>
        <p:spPr>
          <a:xfrm>
            <a:off x="3035808" y="13100393"/>
            <a:ext cx="1621536" cy="369332"/>
          </a:xfrm>
          <a:prstGeom prst="rect">
            <a:avLst/>
          </a:prstGeom>
          <a:noFill/>
        </p:spPr>
        <p:txBody>
          <a:bodyPr wrap="square" rtlCol="0">
            <a:spAutoFit/>
          </a:bodyPr>
          <a:lstStyle/>
          <a:p>
            <a:pPr algn="ctr"/>
            <a:r>
              <a:rPr lang="en-IN" dirty="0"/>
              <a:t>Navigation</a:t>
            </a:r>
          </a:p>
        </p:txBody>
      </p:sp>
      <p:sp>
        <p:nvSpPr>
          <p:cNvPr id="21" name="TextBox 20">
            <a:extLst>
              <a:ext uri="{FF2B5EF4-FFF2-40B4-BE49-F238E27FC236}">
                <a16:creationId xmlns:a16="http://schemas.microsoft.com/office/drawing/2014/main" id="{F6983272-A7EC-144C-F4DB-E0BA4454050B}"/>
              </a:ext>
            </a:extLst>
          </p:cNvPr>
          <p:cNvSpPr txBox="1"/>
          <p:nvPr/>
        </p:nvSpPr>
        <p:spPr>
          <a:xfrm>
            <a:off x="5638801" y="13100393"/>
            <a:ext cx="914399" cy="369332"/>
          </a:xfrm>
          <a:prstGeom prst="rect">
            <a:avLst/>
          </a:prstGeom>
          <a:noFill/>
        </p:spPr>
        <p:txBody>
          <a:bodyPr wrap="square" rtlCol="0">
            <a:spAutoFit/>
          </a:bodyPr>
          <a:lstStyle/>
          <a:p>
            <a:pPr algn="ctr"/>
            <a:r>
              <a:rPr lang="en-IN" dirty="0"/>
              <a:t>Filter</a:t>
            </a:r>
          </a:p>
        </p:txBody>
      </p:sp>
      <p:sp>
        <p:nvSpPr>
          <p:cNvPr id="22" name="TextBox 21">
            <a:extLst>
              <a:ext uri="{FF2B5EF4-FFF2-40B4-BE49-F238E27FC236}">
                <a16:creationId xmlns:a16="http://schemas.microsoft.com/office/drawing/2014/main" id="{AF1A2D6A-3320-00C3-4693-7ADE3EAE0FD1}"/>
              </a:ext>
            </a:extLst>
          </p:cNvPr>
          <p:cNvSpPr txBox="1"/>
          <p:nvPr/>
        </p:nvSpPr>
        <p:spPr>
          <a:xfrm>
            <a:off x="8258802" y="13100393"/>
            <a:ext cx="914399" cy="369332"/>
          </a:xfrm>
          <a:prstGeom prst="rect">
            <a:avLst/>
          </a:prstGeom>
          <a:noFill/>
        </p:spPr>
        <p:txBody>
          <a:bodyPr wrap="square" rtlCol="0">
            <a:spAutoFit/>
          </a:bodyPr>
          <a:lstStyle/>
          <a:p>
            <a:pPr algn="ctr"/>
            <a:r>
              <a:rPr lang="en-IN" dirty="0"/>
              <a:t>City</a:t>
            </a:r>
          </a:p>
        </p:txBody>
      </p:sp>
      <p:sp>
        <p:nvSpPr>
          <p:cNvPr id="23" name="TextBox 22">
            <a:extLst>
              <a:ext uri="{FF2B5EF4-FFF2-40B4-BE49-F238E27FC236}">
                <a16:creationId xmlns:a16="http://schemas.microsoft.com/office/drawing/2014/main" id="{5C1A4D7F-8DF4-3B7A-E886-EF0BF597DE18}"/>
              </a:ext>
            </a:extLst>
          </p:cNvPr>
          <p:cNvSpPr txBox="1"/>
          <p:nvPr/>
        </p:nvSpPr>
        <p:spPr>
          <a:xfrm>
            <a:off x="713830" y="9340751"/>
            <a:ext cx="2065509" cy="2308324"/>
          </a:xfrm>
          <a:prstGeom prst="rect">
            <a:avLst/>
          </a:prstGeom>
          <a:noFill/>
        </p:spPr>
        <p:txBody>
          <a:bodyPr wrap="square" rtlCol="0">
            <a:spAutoFit/>
          </a:bodyPr>
          <a:lstStyle/>
          <a:p>
            <a:pPr algn="just"/>
            <a:r>
              <a:rPr lang="en-US" b="0" i="0" dirty="0">
                <a:solidFill>
                  <a:schemeClr val="accent4"/>
                </a:solidFill>
                <a:effectLst/>
                <a:latin typeface="Söhne"/>
              </a:rPr>
              <a:t>Q</a:t>
            </a:r>
            <a:r>
              <a:rPr lang="en-US" b="0" i="0" dirty="0">
                <a:solidFill>
                  <a:srgbClr val="ECECEC"/>
                </a:solidFill>
                <a:effectLst/>
                <a:latin typeface="Söhne"/>
              </a:rPr>
              <a:t>ualitative weather insights.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nderstanding weather conditions.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ategorizing weather types.</a:t>
            </a:r>
          </a:p>
        </p:txBody>
      </p:sp>
      <p:sp>
        <p:nvSpPr>
          <p:cNvPr id="24" name="TextBox 23">
            <a:extLst>
              <a:ext uri="{FF2B5EF4-FFF2-40B4-BE49-F238E27FC236}">
                <a16:creationId xmlns:a16="http://schemas.microsoft.com/office/drawing/2014/main" id="{ED36A85E-5A4E-FED9-37DE-BA8D81C12468}"/>
              </a:ext>
            </a:extLst>
          </p:cNvPr>
          <p:cNvSpPr txBox="1"/>
          <p:nvPr/>
        </p:nvSpPr>
        <p:spPr>
          <a:xfrm>
            <a:off x="3042411" y="9340751"/>
            <a:ext cx="2163482" cy="2308324"/>
          </a:xfrm>
          <a:prstGeom prst="rect">
            <a:avLst/>
          </a:prstGeom>
          <a:noFill/>
        </p:spPr>
        <p:txBody>
          <a:bodyPr wrap="square">
            <a:spAutoFit/>
          </a:bodyPr>
          <a:lstStyle/>
          <a:p>
            <a:pPr algn="just"/>
            <a:r>
              <a:rPr lang="en-US" b="0" i="0" dirty="0">
                <a:solidFill>
                  <a:schemeClr val="accent4"/>
                </a:solidFill>
                <a:effectLst/>
                <a:latin typeface="Söhne"/>
              </a:rPr>
              <a:t>S</a:t>
            </a:r>
            <a:r>
              <a:rPr lang="en-US" b="0" i="0" dirty="0">
                <a:solidFill>
                  <a:srgbClr val="ECECEC"/>
                </a:solidFill>
                <a:effectLst/>
                <a:latin typeface="Söhne"/>
              </a:rPr>
              <a:t>eamless access to different sections.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S</a:t>
            </a:r>
            <a:r>
              <a:rPr lang="en-US" b="0" i="0" dirty="0">
                <a:solidFill>
                  <a:srgbClr val="ECECEC"/>
                </a:solidFill>
                <a:effectLst/>
                <a:latin typeface="Söhne"/>
              </a:rPr>
              <a:t>treamlined user experience.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E</a:t>
            </a:r>
            <a:r>
              <a:rPr lang="en-US" b="0" i="0" dirty="0">
                <a:solidFill>
                  <a:srgbClr val="ECECEC"/>
                </a:solidFill>
                <a:effectLst/>
                <a:latin typeface="Söhne"/>
              </a:rPr>
              <a:t>nhances dashboard usability.</a:t>
            </a:r>
          </a:p>
        </p:txBody>
      </p:sp>
      <p:sp>
        <p:nvSpPr>
          <p:cNvPr id="25" name="TextBox 24">
            <a:extLst>
              <a:ext uri="{FF2B5EF4-FFF2-40B4-BE49-F238E27FC236}">
                <a16:creationId xmlns:a16="http://schemas.microsoft.com/office/drawing/2014/main" id="{6F7DF327-9F8C-57BC-92A6-0F25C3B897FF}"/>
              </a:ext>
            </a:extLst>
          </p:cNvPr>
          <p:cNvSpPr txBox="1"/>
          <p:nvPr/>
        </p:nvSpPr>
        <p:spPr>
          <a:xfrm>
            <a:off x="5638109" y="9340751"/>
            <a:ext cx="1822104" cy="2585323"/>
          </a:xfrm>
          <a:prstGeom prst="rect">
            <a:avLst/>
          </a:prstGeom>
          <a:noFill/>
        </p:spPr>
        <p:txBody>
          <a:bodyPr wrap="square">
            <a:spAutoFit/>
          </a:bodyPr>
          <a:lstStyle/>
          <a:p>
            <a:pPr algn="just"/>
            <a:r>
              <a:rPr lang="en-US" b="0" i="0" dirty="0">
                <a:solidFill>
                  <a:schemeClr val="accent4"/>
                </a:solidFill>
                <a:effectLst/>
                <a:latin typeface="Söhne"/>
              </a:rPr>
              <a:t>R</a:t>
            </a:r>
            <a:r>
              <a:rPr lang="en-US" b="0" i="0" dirty="0">
                <a:solidFill>
                  <a:srgbClr val="ECECEC"/>
                </a:solidFill>
                <a:effectLst/>
                <a:latin typeface="Söhne"/>
              </a:rPr>
              <a:t>efine data based on preferences.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ustomized analysis options.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T</a:t>
            </a:r>
            <a:r>
              <a:rPr lang="en-US" b="0" i="0" dirty="0">
                <a:solidFill>
                  <a:srgbClr val="ECECEC"/>
                </a:solidFill>
                <a:effectLst/>
                <a:latin typeface="Söhne"/>
              </a:rPr>
              <a:t>ailored insights for users.</a:t>
            </a:r>
          </a:p>
        </p:txBody>
      </p:sp>
      <p:sp>
        <p:nvSpPr>
          <p:cNvPr id="26" name="TextBox 25">
            <a:extLst>
              <a:ext uri="{FF2B5EF4-FFF2-40B4-BE49-F238E27FC236}">
                <a16:creationId xmlns:a16="http://schemas.microsoft.com/office/drawing/2014/main" id="{050A98E2-2A1D-99AA-F7C4-22FAFAA48B20}"/>
              </a:ext>
            </a:extLst>
          </p:cNvPr>
          <p:cNvSpPr txBox="1"/>
          <p:nvPr/>
        </p:nvSpPr>
        <p:spPr>
          <a:xfrm>
            <a:off x="7823723" y="9340751"/>
            <a:ext cx="1920354" cy="2585323"/>
          </a:xfrm>
          <a:prstGeom prst="rect">
            <a:avLst/>
          </a:prstGeom>
          <a:noFill/>
        </p:spPr>
        <p:txBody>
          <a:bodyPr wrap="square">
            <a:spAutoFit/>
          </a:bodyPr>
          <a:lstStyle/>
          <a:p>
            <a:pPr algn="just"/>
            <a:r>
              <a:rPr lang="en-US" b="0" i="0" dirty="0">
                <a:solidFill>
                  <a:schemeClr val="accent4"/>
                </a:solidFill>
                <a:effectLst/>
                <a:latin typeface="Söhne"/>
              </a:rPr>
              <a:t>E</a:t>
            </a:r>
            <a:r>
              <a:rPr lang="en-US" b="0" i="0" dirty="0">
                <a:solidFill>
                  <a:srgbClr val="ECECEC"/>
                </a:solidFill>
                <a:effectLst/>
                <a:latin typeface="Söhne"/>
              </a:rPr>
              <a:t>xplore weather data by city.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ompare multiple locations.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 regional weather patterns.</a:t>
            </a:r>
          </a:p>
        </p:txBody>
      </p:sp>
    </p:spTree>
    <p:extLst>
      <p:ext uri="{BB962C8B-B14F-4D97-AF65-F5344CB8AC3E}">
        <p14:creationId xmlns:p14="http://schemas.microsoft.com/office/powerpoint/2010/main" val="722353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a:blip r:embed="rId3">
            <a:extLst>
              <a:ext uri="{28A0092B-C50C-407E-A947-70E740481C1C}">
                <a14:useLocalDpi xmlns:a14="http://schemas.microsoft.com/office/drawing/2010/main" val="0"/>
              </a:ext>
            </a:extLst>
          </a:blip>
          <a:srcRect l="27286" r="27286"/>
          <a:stretch/>
        </p:blipFill>
        <p:spPr>
          <a:xfrm>
            <a:off x="9909175"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9" name="Picture 8">
            <a:extLst>
              <a:ext uri="{FF2B5EF4-FFF2-40B4-BE49-F238E27FC236}">
                <a16:creationId xmlns:a16="http://schemas.microsoft.com/office/drawing/2014/main" id="{6A40AB33-1BDF-447B-8FA3-1614C7C88EA8}"/>
              </a:ext>
            </a:extLst>
          </p:cNvPr>
          <p:cNvPicPr>
            <a:picLocks noChangeAspect="1"/>
          </p:cNvPicPr>
          <p:nvPr/>
        </p:nvPicPr>
        <p:blipFill>
          <a:blip r:embed="rId4">
            <a:extLst>
              <a:ext uri="{28A0092B-C50C-407E-A947-70E740481C1C}">
                <a14:useLocalDpi xmlns:a14="http://schemas.microsoft.com/office/drawing/2010/main" val="0"/>
              </a:ext>
            </a:extLst>
          </a:blip>
          <a:srcRect l="27210" r="27210"/>
          <a:stretch/>
        </p:blipFill>
        <p:spPr>
          <a:xfrm>
            <a:off x="11861347"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0" name="Picture 9">
            <a:extLst>
              <a:ext uri="{FF2B5EF4-FFF2-40B4-BE49-F238E27FC236}">
                <a16:creationId xmlns:a16="http://schemas.microsoft.com/office/drawing/2014/main" id="{94EE60FB-4F66-263A-E359-10D6AE2565F8}"/>
              </a:ext>
            </a:extLst>
          </p:cNvPr>
          <p:cNvPicPr>
            <a:picLocks noChangeAspect="1"/>
          </p:cNvPicPr>
          <p:nvPr/>
        </p:nvPicPr>
        <p:blipFill>
          <a:blip r:embed="rId5">
            <a:extLst>
              <a:ext uri="{28A0092B-C50C-407E-A947-70E740481C1C}">
                <a14:useLocalDpi xmlns:a14="http://schemas.microsoft.com/office/drawing/2010/main" val="0"/>
              </a:ext>
            </a:extLst>
          </a:blip>
          <a:srcRect l="27334" r="27334"/>
          <a:stretch/>
        </p:blipFill>
        <p:spPr>
          <a:xfrm>
            <a:off x="13813519"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1" name="Picture 10">
            <a:extLst>
              <a:ext uri="{FF2B5EF4-FFF2-40B4-BE49-F238E27FC236}">
                <a16:creationId xmlns:a16="http://schemas.microsoft.com/office/drawing/2014/main" id="{7A06EA9C-482C-03F0-C60A-A557FBA09F1B}"/>
              </a:ext>
            </a:extLst>
          </p:cNvPr>
          <p:cNvPicPr>
            <a:picLocks noChangeAspect="1"/>
          </p:cNvPicPr>
          <p:nvPr/>
        </p:nvPicPr>
        <p:blipFill>
          <a:blip r:embed="rId6">
            <a:extLst>
              <a:ext uri="{28A0092B-C50C-407E-A947-70E740481C1C}">
                <a14:useLocalDpi xmlns:a14="http://schemas.microsoft.com/office/drawing/2010/main" val="0"/>
              </a:ext>
            </a:extLst>
          </a:blip>
          <a:srcRect l="27344" r="27344"/>
          <a:stretch/>
        </p:blipFill>
        <p:spPr>
          <a:xfrm>
            <a:off x="15765691"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14" name="Rectangle: Rounded Corners 13">
            <a:extLst>
              <a:ext uri="{FF2B5EF4-FFF2-40B4-BE49-F238E27FC236}">
                <a16:creationId xmlns:a16="http://schemas.microsoft.com/office/drawing/2014/main" id="{9C65C8A4-DC77-2E24-8920-11A3CD5A0027}"/>
              </a:ext>
            </a:extLst>
          </p:cNvPr>
          <p:cNvSpPr/>
          <p:nvPr/>
        </p:nvSpPr>
        <p:spPr>
          <a:xfrm>
            <a:off x="3419475" y="180974"/>
            <a:ext cx="5353048" cy="1514477"/>
          </a:xfrm>
          <a:prstGeom prst="roundRect">
            <a:avLst>
              <a:gd name="adj" fmla="val 21276"/>
            </a:avLst>
          </a:prstGeom>
          <a:solidFill>
            <a:schemeClr val="bg1">
              <a:alpha val="5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1">
            <a:extLst>
              <a:ext uri="{FF2B5EF4-FFF2-40B4-BE49-F238E27FC236}">
                <a16:creationId xmlns:a16="http://schemas.microsoft.com/office/drawing/2014/main" id="{1317D3EF-E9BA-EA3D-6949-3C86509DBB6D}"/>
              </a:ext>
            </a:extLst>
          </p:cNvPr>
          <p:cNvSpPr txBox="1">
            <a:spLocks/>
          </p:cNvSpPr>
          <p:nvPr/>
        </p:nvSpPr>
        <p:spPr>
          <a:xfrm>
            <a:off x="3419475" y="153193"/>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P</a:t>
            </a:r>
            <a:r>
              <a:rPr lang="en-IN" dirty="0">
                <a:latin typeface="Segoe UI Black" panose="020B0A02040204020203" pitchFamily="34" charset="0"/>
                <a:ea typeface="Segoe UI Black" panose="020B0A02040204020203" pitchFamily="34" charset="0"/>
              </a:rPr>
              <a:t>ower </a:t>
            </a:r>
            <a:r>
              <a:rPr lang="en-IN" dirty="0">
                <a:solidFill>
                  <a:schemeClr val="accent4"/>
                </a:solidFill>
                <a:latin typeface="Segoe UI Black" panose="020B0A02040204020203" pitchFamily="34" charset="0"/>
                <a:ea typeface="Segoe UI Black" panose="020B0A02040204020203" pitchFamily="34" charset="0"/>
              </a:rPr>
              <a:t>B</a:t>
            </a:r>
            <a:r>
              <a:rPr lang="en-IN" dirty="0">
                <a:latin typeface="Segoe UI Black" panose="020B0A02040204020203" pitchFamily="34" charset="0"/>
                <a:ea typeface="Segoe UI Black" panose="020B0A02040204020203" pitchFamily="34" charset="0"/>
              </a:rPr>
              <a:t>I</a:t>
            </a:r>
          </a:p>
        </p:txBody>
      </p:sp>
      <p:sp>
        <p:nvSpPr>
          <p:cNvPr id="16" name="Title 1">
            <a:extLst>
              <a:ext uri="{FF2B5EF4-FFF2-40B4-BE49-F238E27FC236}">
                <a16:creationId xmlns:a16="http://schemas.microsoft.com/office/drawing/2014/main" id="{4B18518B-FC29-6622-2D91-88F06DC44977}"/>
              </a:ext>
            </a:extLst>
          </p:cNvPr>
          <p:cNvSpPr txBox="1">
            <a:spLocks/>
          </p:cNvSpPr>
          <p:nvPr/>
        </p:nvSpPr>
        <p:spPr>
          <a:xfrm>
            <a:off x="3419475" y="932656"/>
            <a:ext cx="5353048" cy="779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chemeClr val="accent4"/>
                </a:solidFill>
                <a:latin typeface="Segoe UI Black" panose="020B0A02040204020203" pitchFamily="34" charset="0"/>
                <a:ea typeface="Segoe UI Black" panose="020B0A02040204020203" pitchFamily="34" charset="0"/>
              </a:rPr>
              <a:t>H</a:t>
            </a:r>
            <a:r>
              <a:rPr lang="en-IN" dirty="0">
                <a:latin typeface="Segoe UI Black" panose="020B0A02040204020203" pitchFamily="34" charset="0"/>
                <a:ea typeface="Segoe UI Black" panose="020B0A02040204020203" pitchFamily="34" charset="0"/>
              </a:rPr>
              <a:t>ome</a:t>
            </a:r>
            <a:r>
              <a:rPr lang="en-IN" dirty="0">
                <a:solidFill>
                  <a:schemeClr val="accent4"/>
                </a:solidFill>
                <a:latin typeface="Segoe UI Black" panose="020B0A02040204020203" pitchFamily="34" charset="0"/>
                <a:ea typeface="Segoe UI Black" panose="020B0A02040204020203" pitchFamily="34" charset="0"/>
              </a:rPr>
              <a:t> P</a:t>
            </a:r>
            <a:r>
              <a:rPr lang="en-IN" dirty="0">
                <a:latin typeface="Segoe UI Black" panose="020B0A02040204020203" pitchFamily="34" charset="0"/>
                <a:ea typeface="Segoe UI Black" panose="020B0A02040204020203" pitchFamily="34" charset="0"/>
              </a:rPr>
              <a:t>age</a:t>
            </a:r>
          </a:p>
        </p:txBody>
      </p:sp>
      <p:sp>
        <p:nvSpPr>
          <p:cNvPr id="17" name="Rectangle: Rounded Corners 16">
            <a:extLst>
              <a:ext uri="{FF2B5EF4-FFF2-40B4-BE49-F238E27FC236}">
                <a16:creationId xmlns:a16="http://schemas.microsoft.com/office/drawing/2014/main" id="{04E60973-EFAC-B47C-DB09-2BCD2D369DAF}"/>
              </a:ext>
            </a:extLst>
          </p:cNvPr>
          <p:cNvSpPr/>
          <p:nvPr/>
        </p:nvSpPr>
        <p:spPr>
          <a:xfrm>
            <a:off x="593726" y="1800224"/>
            <a:ext cx="9150350" cy="479107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descr="City with solid fill">
            <a:extLst>
              <a:ext uri="{FF2B5EF4-FFF2-40B4-BE49-F238E27FC236}">
                <a16:creationId xmlns:a16="http://schemas.microsoft.com/office/drawing/2014/main" id="{280E1439-024A-B1AD-1B21-2AA56D210D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29546" y="5342802"/>
            <a:ext cx="914400" cy="914400"/>
          </a:xfrm>
          <a:prstGeom prst="rect">
            <a:avLst/>
          </a:prstGeom>
        </p:spPr>
      </p:pic>
      <p:pic>
        <p:nvPicPr>
          <p:cNvPr id="28" name="Graphic 27" descr="Back with solid fill">
            <a:extLst>
              <a:ext uri="{FF2B5EF4-FFF2-40B4-BE49-F238E27FC236}">
                <a16:creationId xmlns:a16="http://schemas.microsoft.com/office/drawing/2014/main" id="{9AE9870C-B228-CDA8-A600-2B71497824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5112" y="5342802"/>
            <a:ext cx="914400" cy="914400"/>
          </a:xfrm>
          <a:prstGeom prst="rect">
            <a:avLst/>
          </a:prstGeom>
        </p:spPr>
      </p:pic>
      <p:pic>
        <p:nvPicPr>
          <p:cNvPr id="30" name="Graphic 29" descr="Beaker with solid fill">
            <a:extLst>
              <a:ext uri="{FF2B5EF4-FFF2-40B4-BE49-F238E27FC236}">
                <a16:creationId xmlns:a16="http://schemas.microsoft.com/office/drawing/2014/main" id="{3F2B6F19-0EF9-95E5-DF71-61A4FE0149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800" y="5278833"/>
            <a:ext cx="914400" cy="914400"/>
          </a:xfrm>
          <a:prstGeom prst="rect">
            <a:avLst/>
          </a:prstGeom>
        </p:spPr>
      </p:pic>
      <p:pic>
        <p:nvPicPr>
          <p:cNvPr id="32" name="Graphic 31" descr="Home with solid fill">
            <a:extLst>
              <a:ext uri="{FF2B5EF4-FFF2-40B4-BE49-F238E27FC236}">
                <a16:creationId xmlns:a16="http://schemas.microsoft.com/office/drawing/2014/main" id="{AD6D8881-F780-270B-0DD6-AA1483E5DA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3832" y="5342802"/>
            <a:ext cx="914400" cy="914400"/>
          </a:xfrm>
          <a:prstGeom prst="rect">
            <a:avLst/>
          </a:prstGeom>
        </p:spPr>
      </p:pic>
      <p:sp>
        <p:nvSpPr>
          <p:cNvPr id="33" name="TextBox 32">
            <a:extLst>
              <a:ext uri="{FF2B5EF4-FFF2-40B4-BE49-F238E27FC236}">
                <a16:creationId xmlns:a16="http://schemas.microsoft.com/office/drawing/2014/main" id="{016FD332-B2A3-7D66-676C-F01650369EEA}"/>
              </a:ext>
            </a:extLst>
          </p:cNvPr>
          <p:cNvSpPr txBox="1"/>
          <p:nvPr/>
        </p:nvSpPr>
        <p:spPr>
          <a:xfrm>
            <a:off x="713831" y="6181961"/>
            <a:ext cx="914399" cy="369332"/>
          </a:xfrm>
          <a:prstGeom prst="rect">
            <a:avLst/>
          </a:prstGeom>
          <a:noFill/>
        </p:spPr>
        <p:txBody>
          <a:bodyPr wrap="square" rtlCol="0">
            <a:spAutoFit/>
          </a:bodyPr>
          <a:lstStyle/>
          <a:p>
            <a:pPr algn="ctr"/>
            <a:r>
              <a:rPr lang="en-IN" dirty="0"/>
              <a:t>Home</a:t>
            </a:r>
          </a:p>
        </p:txBody>
      </p:sp>
      <p:sp>
        <p:nvSpPr>
          <p:cNvPr id="34" name="TextBox 33">
            <a:extLst>
              <a:ext uri="{FF2B5EF4-FFF2-40B4-BE49-F238E27FC236}">
                <a16:creationId xmlns:a16="http://schemas.microsoft.com/office/drawing/2014/main" id="{798F4AC8-DEB1-FBF9-5778-EE3275CC19C5}"/>
              </a:ext>
            </a:extLst>
          </p:cNvPr>
          <p:cNvSpPr txBox="1"/>
          <p:nvPr/>
        </p:nvSpPr>
        <p:spPr>
          <a:xfrm>
            <a:off x="3035808" y="6181961"/>
            <a:ext cx="1621536" cy="369332"/>
          </a:xfrm>
          <a:prstGeom prst="rect">
            <a:avLst/>
          </a:prstGeom>
          <a:noFill/>
        </p:spPr>
        <p:txBody>
          <a:bodyPr wrap="square" rtlCol="0">
            <a:spAutoFit/>
          </a:bodyPr>
          <a:lstStyle/>
          <a:p>
            <a:pPr algn="ctr"/>
            <a:r>
              <a:rPr lang="en-IN" dirty="0"/>
              <a:t>Navigation</a:t>
            </a:r>
          </a:p>
        </p:txBody>
      </p:sp>
      <p:sp>
        <p:nvSpPr>
          <p:cNvPr id="35" name="TextBox 34">
            <a:extLst>
              <a:ext uri="{FF2B5EF4-FFF2-40B4-BE49-F238E27FC236}">
                <a16:creationId xmlns:a16="http://schemas.microsoft.com/office/drawing/2014/main" id="{5271C7AE-DEB0-A36D-BCDE-1FFEC727B3CB}"/>
              </a:ext>
            </a:extLst>
          </p:cNvPr>
          <p:cNvSpPr txBox="1"/>
          <p:nvPr/>
        </p:nvSpPr>
        <p:spPr>
          <a:xfrm>
            <a:off x="5638801" y="6181961"/>
            <a:ext cx="914399" cy="369332"/>
          </a:xfrm>
          <a:prstGeom prst="rect">
            <a:avLst/>
          </a:prstGeom>
          <a:noFill/>
        </p:spPr>
        <p:txBody>
          <a:bodyPr wrap="square" rtlCol="0">
            <a:spAutoFit/>
          </a:bodyPr>
          <a:lstStyle/>
          <a:p>
            <a:pPr algn="ctr"/>
            <a:r>
              <a:rPr lang="en-IN" dirty="0"/>
              <a:t>Filter</a:t>
            </a:r>
          </a:p>
        </p:txBody>
      </p:sp>
      <p:sp>
        <p:nvSpPr>
          <p:cNvPr id="36" name="TextBox 35">
            <a:extLst>
              <a:ext uri="{FF2B5EF4-FFF2-40B4-BE49-F238E27FC236}">
                <a16:creationId xmlns:a16="http://schemas.microsoft.com/office/drawing/2014/main" id="{504F3820-6CA5-0FD2-D4F8-7EA969C886F5}"/>
              </a:ext>
            </a:extLst>
          </p:cNvPr>
          <p:cNvSpPr txBox="1"/>
          <p:nvPr/>
        </p:nvSpPr>
        <p:spPr>
          <a:xfrm>
            <a:off x="8258802" y="6181961"/>
            <a:ext cx="914399" cy="369332"/>
          </a:xfrm>
          <a:prstGeom prst="rect">
            <a:avLst/>
          </a:prstGeom>
          <a:noFill/>
        </p:spPr>
        <p:txBody>
          <a:bodyPr wrap="square" rtlCol="0">
            <a:spAutoFit/>
          </a:bodyPr>
          <a:lstStyle/>
          <a:p>
            <a:pPr algn="ctr"/>
            <a:r>
              <a:rPr lang="en-IN" dirty="0"/>
              <a:t>City</a:t>
            </a:r>
          </a:p>
        </p:txBody>
      </p:sp>
      <p:sp>
        <p:nvSpPr>
          <p:cNvPr id="37" name="TextBox 36">
            <a:extLst>
              <a:ext uri="{FF2B5EF4-FFF2-40B4-BE49-F238E27FC236}">
                <a16:creationId xmlns:a16="http://schemas.microsoft.com/office/drawing/2014/main" id="{63D9380D-1DA2-6AE7-42F6-C99487F7F17C}"/>
              </a:ext>
            </a:extLst>
          </p:cNvPr>
          <p:cNvSpPr txBox="1"/>
          <p:nvPr/>
        </p:nvSpPr>
        <p:spPr>
          <a:xfrm>
            <a:off x="713830" y="2782602"/>
            <a:ext cx="2065509" cy="2308324"/>
          </a:xfrm>
          <a:prstGeom prst="rect">
            <a:avLst/>
          </a:prstGeom>
          <a:noFill/>
        </p:spPr>
        <p:txBody>
          <a:bodyPr wrap="square" rtlCol="0">
            <a:spAutoFit/>
          </a:bodyPr>
          <a:lstStyle/>
          <a:p>
            <a:pPr algn="just"/>
            <a:r>
              <a:rPr lang="en-US" b="0" i="0" dirty="0">
                <a:solidFill>
                  <a:schemeClr val="accent4"/>
                </a:solidFill>
                <a:effectLst/>
                <a:latin typeface="Söhne"/>
              </a:rPr>
              <a:t>Q</a:t>
            </a:r>
            <a:r>
              <a:rPr lang="en-US" b="0" i="0" dirty="0">
                <a:solidFill>
                  <a:srgbClr val="ECECEC"/>
                </a:solidFill>
                <a:effectLst/>
                <a:latin typeface="Söhne"/>
              </a:rPr>
              <a:t>ualitative weather insights.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nderstanding weather conditions.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ategorizing weather types.</a:t>
            </a:r>
          </a:p>
        </p:txBody>
      </p:sp>
      <p:sp>
        <p:nvSpPr>
          <p:cNvPr id="39" name="TextBox 38">
            <a:extLst>
              <a:ext uri="{FF2B5EF4-FFF2-40B4-BE49-F238E27FC236}">
                <a16:creationId xmlns:a16="http://schemas.microsoft.com/office/drawing/2014/main" id="{5E5F448E-3E51-7443-C208-7D5428B5C8F9}"/>
              </a:ext>
            </a:extLst>
          </p:cNvPr>
          <p:cNvSpPr txBox="1"/>
          <p:nvPr/>
        </p:nvSpPr>
        <p:spPr>
          <a:xfrm>
            <a:off x="3042411" y="2782602"/>
            <a:ext cx="2163482" cy="2308324"/>
          </a:xfrm>
          <a:prstGeom prst="rect">
            <a:avLst/>
          </a:prstGeom>
          <a:noFill/>
        </p:spPr>
        <p:txBody>
          <a:bodyPr wrap="square">
            <a:spAutoFit/>
          </a:bodyPr>
          <a:lstStyle/>
          <a:p>
            <a:pPr algn="just"/>
            <a:r>
              <a:rPr lang="en-US" b="0" i="0" dirty="0">
                <a:solidFill>
                  <a:schemeClr val="accent4"/>
                </a:solidFill>
                <a:effectLst/>
                <a:latin typeface="Söhne"/>
              </a:rPr>
              <a:t>S</a:t>
            </a:r>
            <a:r>
              <a:rPr lang="en-US" b="0" i="0" dirty="0">
                <a:solidFill>
                  <a:srgbClr val="ECECEC"/>
                </a:solidFill>
                <a:effectLst/>
                <a:latin typeface="Söhne"/>
              </a:rPr>
              <a:t>eamless access to different sections.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S</a:t>
            </a:r>
            <a:r>
              <a:rPr lang="en-US" b="0" i="0" dirty="0">
                <a:solidFill>
                  <a:srgbClr val="ECECEC"/>
                </a:solidFill>
                <a:effectLst/>
                <a:latin typeface="Söhne"/>
              </a:rPr>
              <a:t>treamlined user experience.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E</a:t>
            </a:r>
            <a:r>
              <a:rPr lang="en-US" b="0" i="0" dirty="0">
                <a:solidFill>
                  <a:srgbClr val="ECECEC"/>
                </a:solidFill>
                <a:effectLst/>
                <a:latin typeface="Söhne"/>
              </a:rPr>
              <a:t>nhances dashboard usability.</a:t>
            </a:r>
          </a:p>
        </p:txBody>
      </p:sp>
      <p:sp>
        <p:nvSpPr>
          <p:cNvPr id="41" name="TextBox 40">
            <a:extLst>
              <a:ext uri="{FF2B5EF4-FFF2-40B4-BE49-F238E27FC236}">
                <a16:creationId xmlns:a16="http://schemas.microsoft.com/office/drawing/2014/main" id="{2F277898-A3EE-A00D-683F-116E91B3D068}"/>
              </a:ext>
            </a:extLst>
          </p:cNvPr>
          <p:cNvSpPr txBox="1"/>
          <p:nvPr/>
        </p:nvSpPr>
        <p:spPr>
          <a:xfrm>
            <a:off x="5638109" y="2782602"/>
            <a:ext cx="1822104" cy="2585323"/>
          </a:xfrm>
          <a:prstGeom prst="rect">
            <a:avLst/>
          </a:prstGeom>
          <a:noFill/>
        </p:spPr>
        <p:txBody>
          <a:bodyPr wrap="square">
            <a:spAutoFit/>
          </a:bodyPr>
          <a:lstStyle/>
          <a:p>
            <a:pPr algn="just"/>
            <a:r>
              <a:rPr lang="en-US" b="0" i="0" dirty="0">
                <a:solidFill>
                  <a:schemeClr val="accent4"/>
                </a:solidFill>
                <a:effectLst/>
                <a:latin typeface="Söhne"/>
              </a:rPr>
              <a:t>R</a:t>
            </a:r>
            <a:r>
              <a:rPr lang="en-US" b="0" i="0" dirty="0">
                <a:solidFill>
                  <a:srgbClr val="ECECEC"/>
                </a:solidFill>
                <a:effectLst/>
                <a:latin typeface="Söhne"/>
              </a:rPr>
              <a:t>efine data based on preferences.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ustomized analysis options.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T</a:t>
            </a:r>
            <a:r>
              <a:rPr lang="en-US" b="0" i="0" dirty="0">
                <a:solidFill>
                  <a:srgbClr val="ECECEC"/>
                </a:solidFill>
                <a:effectLst/>
                <a:latin typeface="Söhne"/>
              </a:rPr>
              <a:t>ailored insights for users.</a:t>
            </a:r>
          </a:p>
        </p:txBody>
      </p:sp>
      <p:sp>
        <p:nvSpPr>
          <p:cNvPr id="45" name="TextBox 44">
            <a:extLst>
              <a:ext uri="{FF2B5EF4-FFF2-40B4-BE49-F238E27FC236}">
                <a16:creationId xmlns:a16="http://schemas.microsoft.com/office/drawing/2014/main" id="{8EA7AF71-DB33-A4C7-1BA6-116816C573C2}"/>
              </a:ext>
            </a:extLst>
          </p:cNvPr>
          <p:cNvSpPr txBox="1"/>
          <p:nvPr/>
        </p:nvSpPr>
        <p:spPr>
          <a:xfrm>
            <a:off x="7823723" y="2782602"/>
            <a:ext cx="1920354" cy="2585323"/>
          </a:xfrm>
          <a:prstGeom prst="rect">
            <a:avLst/>
          </a:prstGeom>
          <a:noFill/>
        </p:spPr>
        <p:txBody>
          <a:bodyPr wrap="square">
            <a:spAutoFit/>
          </a:bodyPr>
          <a:lstStyle/>
          <a:p>
            <a:pPr algn="just"/>
            <a:r>
              <a:rPr lang="en-US" b="0" i="0" dirty="0">
                <a:solidFill>
                  <a:schemeClr val="accent4"/>
                </a:solidFill>
                <a:effectLst/>
                <a:latin typeface="Söhne"/>
              </a:rPr>
              <a:t>E</a:t>
            </a:r>
            <a:r>
              <a:rPr lang="en-US" b="0" i="0" dirty="0">
                <a:solidFill>
                  <a:srgbClr val="ECECEC"/>
                </a:solidFill>
                <a:effectLst/>
                <a:latin typeface="Söhne"/>
              </a:rPr>
              <a:t>xplore weather data by city.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ompare multiple locations.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 regional weather patterns.</a:t>
            </a:r>
          </a:p>
        </p:txBody>
      </p:sp>
    </p:spTree>
    <p:extLst>
      <p:ext uri="{BB962C8B-B14F-4D97-AF65-F5344CB8AC3E}">
        <p14:creationId xmlns:p14="http://schemas.microsoft.com/office/powerpoint/2010/main" val="1871564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947EFA-F82A-B576-9A5A-10485112ED90}"/>
              </a:ext>
            </a:extLst>
          </p:cNvPr>
          <p:cNvPicPr>
            <a:picLocks noChangeAspect="1"/>
          </p:cNvPicPr>
          <p:nvPr/>
        </p:nvPicPr>
        <p:blipFill rotWithShape="1">
          <a:blip r:embed="rId3">
            <a:extLst>
              <a:ext uri="{28A0092B-C50C-407E-A947-70E740481C1C}">
                <a14:useLocalDpi xmlns:a14="http://schemas.microsoft.com/office/drawing/2010/main" val="0"/>
              </a:ext>
            </a:extLst>
          </a:blip>
          <a:srcRect l="528" t="346" r="372" b="1493"/>
          <a:stretch/>
        </p:blipFill>
        <p:spPr>
          <a:xfrm>
            <a:off x="3962399" y="561975"/>
            <a:ext cx="5670551" cy="5714999"/>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9" name="Picture 8">
            <a:extLst>
              <a:ext uri="{FF2B5EF4-FFF2-40B4-BE49-F238E27FC236}">
                <a16:creationId xmlns:a16="http://schemas.microsoft.com/office/drawing/2014/main" id="{6A40AB33-1BDF-447B-8FA3-1614C7C88EA8}"/>
              </a:ext>
            </a:extLst>
          </p:cNvPr>
          <p:cNvPicPr>
            <a:picLocks noChangeAspect="1"/>
          </p:cNvPicPr>
          <p:nvPr/>
        </p:nvPicPr>
        <p:blipFill>
          <a:blip r:embed="rId4">
            <a:extLst>
              <a:ext uri="{28A0092B-C50C-407E-A947-70E740481C1C}">
                <a14:useLocalDpi xmlns:a14="http://schemas.microsoft.com/office/drawing/2010/main" val="0"/>
              </a:ext>
            </a:extLst>
          </a:blip>
          <a:srcRect l="27210" r="27210"/>
          <a:stretch/>
        </p:blipFill>
        <p:spPr>
          <a:xfrm>
            <a:off x="9918247"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0" name="Picture 9">
            <a:extLst>
              <a:ext uri="{FF2B5EF4-FFF2-40B4-BE49-F238E27FC236}">
                <a16:creationId xmlns:a16="http://schemas.microsoft.com/office/drawing/2014/main" id="{94EE60FB-4F66-263A-E359-10D6AE2565F8}"/>
              </a:ext>
            </a:extLst>
          </p:cNvPr>
          <p:cNvPicPr>
            <a:picLocks noChangeAspect="1"/>
          </p:cNvPicPr>
          <p:nvPr/>
        </p:nvPicPr>
        <p:blipFill>
          <a:blip r:embed="rId5">
            <a:extLst>
              <a:ext uri="{28A0092B-C50C-407E-A947-70E740481C1C}">
                <a14:useLocalDpi xmlns:a14="http://schemas.microsoft.com/office/drawing/2010/main" val="0"/>
              </a:ext>
            </a:extLst>
          </a:blip>
          <a:srcRect l="27334" r="27334"/>
          <a:stretch/>
        </p:blipFill>
        <p:spPr>
          <a:xfrm>
            <a:off x="11870419"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pic>
        <p:nvPicPr>
          <p:cNvPr id="11" name="Picture 10">
            <a:extLst>
              <a:ext uri="{FF2B5EF4-FFF2-40B4-BE49-F238E27FC236}">
                <a16:creationId xmlns:a16="http://schemas.microsoft.com/office/drawing/2014/main" id="{7A06EA9C-482C-03F0-C60A-A557FBA09F1B}"/>
              </a:ext>
            </a:extLst>
          </p:cNvPr>
          <p:cNvPicPr>
            <a:picLocks noChangeAspect="1"/>
          </p:cNvPicPr>
          <p:nvPr/>
        </p:nvPicPr>
        <p:blipFill>
          <a:blip r:embed="rId6">
            <a:extLst>
              <a:ext uri="{28A0092B-C50C-407E-A947-70E740481C1C}">
                <a14:useLocalDpi xmlns:a14="http://schemas.microsoft.com/office/drawing/2010/main" val="0"/>
              </a:ext>
            </a:extLst>
          </a:blip>
          <a:srcRect l="27344" r="27344"/>
          <a:stretch/>
        </p:blipFill>
        <p:spPr>
          <a:xfrm>
            <a:off x="13822591" y="2470151"/>
            <a:ext cx="1689100" cy="2571750"/>
          </a:xfrm>
          <a:prstGeom prst="roundRect">
            <a:avLst>
              <a:gd name="adj" fmla="val 5260"/>
            </a:avLst>
          </a:prstGeom>
          <a:solidFill>
            <a:srgbClr val="FFFFFF"/>
          </a:solidFill>
          <a:ln w="19050" cap="sq">
            <a:noFill/>
            <a:miter lim="800000"/>
          </a:ln>
          <a:effectLst/>
          <a:scene3d>
            <a:camera prst="orthographicFront"/>
            <a:lightRig rig="threePt" dir="t">
              <a:rot lat="0" lon="0" rev="2700000"/>
            </a:lightRig>
          </a:scene3d>
          <a:sp3d>
            <a:contourClr>
              <a:srgbClr val="C0C0C0"/>
            </a:contourClr>
          </a:sp3d>
        </p:spPr>
      </p:pic>
      <p:sp>
        <p:nvSpPr>
          <p:cNvPr id="2" name="Rectangle: Rounded Corners 1">
            <a:extLst>
              <a:ext uri="{FF2B5EF4-FFF2-40B4-BE49-F238E27FC236}">
                <a16:creationId xmlns:a16="http://schemas.microsoft.com/office/drawing/2014/main" id="{08E1ED02-1095-8CF9-33D4-0CFB1D40BFCB}"/>
              </a:ext>
            </a:extLst>
          </p:cNvPr>
          <p:cNvSpPr/>
          <p:nvPr/>
        </p:nvSpPr>
        <p:spPr>
          <a:xfrm>
            <a:off x="215900" y="2082800"/>
            <a:ext cx="3483427" cy="4194174"/>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a:solidFill>
                  <a:srgbClr val="D9B300"/>
                </a:solidFill>
                <a:effectLst/>
                <a:latin typeface="Segoe UI" panose="020B0502040204020203" pitchFamily="34" charset="0"/>
              </a:rPr>
              <a:t>Each row represents a city, displaying its average longitude, latitude, and count. For instance, Jerusalem stands out with the highest longitude average at 35.22, while Vancouver has the lowest at -123.12. This setup facilitates efficient visualization and analysis.</a:t>
            </a:r>
            <a:endParaRPr lang="en-IN" dirty="0"/>
          </a:p>
        </p:txBody>
      </p:sp>
      <p:sp>
        <p:nvSpPr>
          <p:cNvPr id="3" name="Rectangle: Rounded Corners 2">
            <a:extLst>
              <a:ext uri="{FF2B5EF4-FFF2-40B4-BE49-F238E27FC236}">
                <a16:creationId xmlns:a16="http://schemas.microsoft.com/office/drawing/2014/main" id="{6C8BAFE7-2DEB-5C0E-1729-12F25F8A5CB3}"/>
              </a:ext>
            </a:extLst>
          </p:cNvPr>
          <p:cNvSpPr/>
          <p:nvPr/>
        </p:nvSpPr>
        <p:spPr>
          <a:xfrm>
            <a:off x="193675" y="561975"/>
            <a:ext cx="3483427" cy="124142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0" i="0" dirty="0">
                <a:solidFill>
                  <a:schemeClr val="tx1"/>
                </a:solidFill>
                <a:effectLst/>
                <a:latin typeface="Plus Jakarta Sans"/>
              </a:rPr>
              <a:t>Can you create a geographical map in Power BI showing the distribution of cities in the dataset based on their latitude and longitude?</a:t>
            </a:r>
          </a:p>
        </p:txBody>
      </p:sp>
      <p:sp>
        <p:nvSpPr>
          <p:cNvPr id="4" name="Rectangle: Rounded Corners 3">
            <a:extLst>
              <a:ext uri="{FF2B5EF4-FFF2-40B4-BE49-F238E27FC236}">
                <a16:creationId xmlns:a16="http://schemas.microsoft.com/office/drawing/2014/main" id="{F74F50CB-B27F-4712-307E-5B8C9BD40E07}"/>
              </a:ext>
            </a:extLst>
          </p:cNvPr>
          <p:cNvSpPr/>
          <p:nvPr/>
        </p:nvSpPr>
        <p:spPr>
          <a:xfrm>
            <a:off x="-9377592" y="1800224"/>
            <a:ext cx="9150350" cy="4791075"/>
          </a:xfrm>
          <a:prstGeom prst="roundRect">
            <a:avLst>
              <a:gd name="adj" fmla="val 7483"/>
            </a:avLst>
          </a:prstGeom>
          <a:solidFill>
            <a:schemeClr val="bg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Graphic 4" descr="City with solid fill">
            <a:extLst>
              <a:ext uri="{FF2B5EF4-FFF2-40B4-BE49-F238E27FC236}">
                <a16:creationId xmlns:a16="http://schemas.microsoft.com/office/drawing/2014/main" id="{B1E224A2-9F79-4CC5-7963-F1B964CC40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41772" y="5342802"/>
            <a:ext cx="914400" cy="914400"/>
          </a:xfrm>
          <a:prstGeom prst="rect">
            <a:avLst/>
          </a:prstGeom>
        </p:spPr>
      </p:pic>
      <p:pic>
        <p:nvPicPr>
          <p:cNvPr id="6" name="Graphic 5" descr="Back with solid fill">
            <a:extLst>
              <a:ext uri="{FF2B5EF4-FFF2-40B4-BE49-F238E27FC236}">
                <a16:creationId xmlns:a16="http://schemas.microsoft.com/office/drawing/2014/main" id="{876227E8-4EFD-B391-84BB-9386F5D89F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36206" y="5342802"/>
            <a:ext cx="914400" cy="914400"/>
          </a:xfrm>
          <a:prstGeom prst="rect">
            <a:avLst/>
          </a:prstGeom>
        </p:spPr>
      </p:pic>
      <p:pic>
        <p:nvPicPr>
          <p:cNvPr id="7" name="Graphic 6" descr="Beaker with solid fill">
            <a:extLst>
              <a:ext uri="{FF2B5EF4-FFF2-40B4-BE49-F238E27FC236}">
                <a16:creationId xmlns:a16="http://schemas.microsoft.com/office/drawing/2014/main" id="{748FE0DC-171E-5A66-9278-4F21BDED02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32518" y="5278833"/>
            <a:ext cx="914400" cy="914400"/>
          </a:xfrm>
          <a:prstGeom prst="rect">
            <a:avLst/>
          </a:prstGeom>
        </p:spPr>
      </p:pic>
      <p:pic>
        <p:nvPicPr>
          <p:cNvPr id="12" name="Graphic 11" descr="Home with solid fill">
            <a:extLst>
              <a:ext uri="{FF2B5EF4-FFF2-40B4-BE49-F238E27FC236}">
                <a16:creationId xmlns:a16="http://schemas.microsoft.com/office/drawing/2014/main" id="{B63167F3-1BAA-F58F-FAAC-D65D48B4FC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57486" y="5342802"/>
            <a:ext cx="914400" cy="914400"/>
          </a:xfrm>
          <a:prstGeom prst="rect">
            <a:avLst/>
          </a:prstGeom>
        </p:spPr>
      </p:pic>
      <p:sp>
        <p:nvSpPr>
          <p:cNvPr id="13" name="TextBox 12">
            <a:extLst>
              <a:ext uri="{FF2B5EF4-FFF2-40B4-BE49-F238E27FC236}">
                <a16:creationId xmlns:a16="http://schemas.microsoft.com/office/drawing/2014/main" id="{F0F1C96F-866D-AFB3-2B64-088E611841C4}"/>
              </a:ext>
            </a:extLst>
          </p:cNvPr>
          <p:cNvSpPr txBox="1"/>
          <p:nvPr/>
        </p:nvSpPr>
        <p:spPr>
          <a:xfrm>
            <a:off x="-9257487" y="6181961"/>
            <a:ext cx="914399" cy="369332"/>
          </a:xfrm>
          <a:prstGeom prst="rect">
            <a:avLst/>
          </a:prstGeom>
          <a:noFill/>
        </p:spPr>
        <p:txBody>
          <a:bodyPr wrap="square" rtlCol="0">
            <a:spAutoFit/>
          </a:bodyPr>
          <a:lstStyle/>
          <a:p>
            <a:pPr algn="ctr"/>
            <a:r>
              <a:rPr lang="en-IN" dirty="0"/>
              <a:t>Home</a:t>
            </a:r>
          </a:p>
        </p:txBody>
      </p:sp>
      <p:sp>
        <p:nvSpPr>
          <p:cNvPr id="14" name="TextBox 13">
            <a:extLst>
              <a:ext uri="{FF2B5EF4-FFF2-40B4-BE49-F238E27FC236}">
                <a16:creationId xmlns:a16="http://schemas.microsoft.com/office/drawing/2014/main" id="{7B75BB40-DDA0-DDC0-1A94-7E8DEA7F966C}"/>
              </a:ext>
            </a:extLst>
          </p:cNvPr>
          <p:cNvSpPr txBox="1"/>
          <p:nvPr/>
        </p:nvSpPr>
        <p:spPr>
          <a:xfrm>
            <a:off x="-6935510" y="6181961"/>
            <a:ext cx="1621536" cy="369332"/>
          </a:xfrm>
          <a:prstGeom prst="rect">
            <a:avLst/>
          </a:prstGeom>
          <a:noFill/>
        </p:spPr>
        <p:txBody>
          <a:bodyPr wrap="square" rtlCol="0">
            <a:spAutoFit/>
          </a:bodyPr>
          <a:lstStyle/>
          <a:p>
            <a:pPr algn="ctr"/>
            <a:r>
              <a:rPr lang="en-IN" dirty="0"/>
              <a:t>Navigation</a:t>
            </a:r>
          </a:p>
        </p:txBody>
      </p:sp>
      <p:sp>
        <p:nvSpPr>
          <p:cNvPr id="15" name="TextBox 14">
            <a:extLst>
              <a:ext uri="{FF2B5EF4-FFF2-40B4-BE49-F238E27FC236}">
                <a16:creationId xmlns:a16="http://schemas.microsoft.com/office/drawing/2014/main" id="{CE9D6766-A6EB-8822-1EAC-36958A3C5762}"/>
              </a:ext>
            </a:extLst>
          </p:cNvPr>
          <p:cNvSpPr txBox="1"/>
          <p:nvPr/>
        </p:nvSpPr>
        <p:spPr>
          <a:xfrm>
            <a:off x="-4332517" y="6181961"/>
            <a:ext cx="914399" cy="369332"/>
          </a:xfrm>
          <a:prstGeom prst="rect">
            <a:avLst/>
          </a:prstGeom>
          <a:noFill/>
        </p:spPr>
        <p:txBody>
          <a:bodyPr wrap="square" rtlCol="0">
            <a:spAutoFit/>
          </a:bodyPr>
          <a:lstStyle/>
          <a:p>
            <a:pPr algn="ctr"/>
            <a:r>
              <a:rPr lang="en-IN" dirty="0"/>
              <a:t>Filter</a:t>
            </a:r>
          </a:p>
        </p:txBody>
      </p:sp>
      <p:sp>
        <p:nvSpPr>
          <p:cNvPr id="16" name="TextBox 15">
            <a:extLst>
              <a:ext uri="{FF2B5EF4-FFF2-40B4-BE49-F238E27FC236}">
                <a16:creationId xmlns:a16="http://schemas.microsoft.com/office/drawing/2014/main" id="{12F81AB1-7C16-B6E6-2A41-0A1DB8DA0CBA}"/>
              </a:ext>
            </a:extLst>
          </p:cNvPr>
          <p:cNvSpPr txBox="1"/>
          <p:nvPr/>
        </p:nvSpPr>
        <p:spPr>
          <a:xfrm>
            <a:off x="-1712516" y="6181961"/>
            <a:ext cx="914399" cy="369332"/>
          </a:xfrm>
          <a:prstGeom prst="rect">
            <a:avLst/>
          </a:prstGeom>
          <a:noFill/>
        </p:spPr>
        <p:txBody>
          <a:bodyPr wrap="square" rtlCol="0">
            <a:spAutoFit/>
          </a:bodyPr>
          <a:lstStyle/>
          <a:p>
            <a:pPr algn="ctr"/>
            <a:r>
              <a:rPr lang="en-IN" dirty="0"/>
              <a:t>City</a:t>
            </a:r>
          </a:p>
        </p:txBody>
      </p:sp>
      <p:sp>
        <p:nvSpPr>
          <p:cNvPr id="17" name="TextBox 16">
            <a:extLst>
              <a:ext uri="{FF2B5EF4-FFF2-40B4-BE49-F238E27FC236}">
                <a16:creationId xmlns:a16="http://schemas.microsoft.com/office/drawing/2014/main" id="{1CAC16D3-CC36-F21F-2794-3790024F68DD}"/>
              </a:ext>
            </a:extLst>
          </p:cNvPr>
          <p:cNvSpPr txBox="1"/>
          <p:nvPr/>
        </p:nvSpPr>
        <p:spPr>
          <a:xfrm>
            <a:off x="-9257488" y="2782602"/>
            <a:ext cx="2065509" cy="2308324"/>
          </a:xfrm>
          <a:prstGeom prst="rect">
            <a:avLst/>
          </a:prstGeom>
          <a:noFill/>
        </p:spPr>
        <p:txBody>
          <a:bodyPr wrap="square" rtlCol="0">
            <a:spAutoFit/>
          </a:bodyPr>
          <a:lstStyle/>
          <a:p>
            <a:pPr algn="just"/>
            <a:r>
              <a:rPr lang="en-US" b="0" i="0" dirty="0">
                <a:solidFill>
                  <a:schemeClr val="accent4"/>
                </a:solidFill>
                <a:effectLst/>
                <a:latin typeface="Söhne"/>
              </a:rPr>
              <a:t>Q</a:t>
            </a:r>
            <a:r>
              <a:rPr lang="en-US" b="0" i="0" dirty="0">
                <a:solidFill>
                  <a:srgbClr val="ECECEC"/>
                </a:solidFill>
                <a:effectLst/>
                <a:latin typeface="Söhne"/>
              </a:rPr>
              <a:t>ualitative weather insights.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nderstanding weather conditions.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ategorizing weather types.</a:t>
            </a:r>
          </a:p>
        </p:txBody>
      </p:sp>
      <p:sp>
        <p:nvSpPr>
          <p:cNvPr id="18" name="TextBox 17">
            <a:extLst>
              <a:ext uri="{FF2B5EF4-FFF2-40B4-BE49-F238E27FC236}">
                <a16:creationId xmlns:a16="http://schemas.microsoft.com/office/drawing/2014/main" id="{705674CA-0EFE-C79D-A01F-3C644180B1E6}"/>
              </a:ext>
            </a:extLst>
          </p:cNvPr>
          <p:cNvSpPr txBox="1"/>
          <p:nvPr/>
        </p:nvSpPr>
        <p:spPr>
          <a:xfrm>
            <a:off x="-6928907" y="2782602"/>
            <a:ext cx="2163482" cy="2308324"/>
          </a:xfrm>
          <a:prstGeom prst="rect">
            <a:avLst/>
          </a:prstGeom>
          <a:noFill/>
        </p:spPr>
        <p:txBody>
          <a:bodyPr wrap="square">
            <a:spAutoFit/>
          </a:bodyPr>
          <a:lstStyle/>
          <a:p>
            <a:pPr algn="just"/>
            <a:r>
              <a:rPr lang="en-US" b="0" i="0" dirty="0">
                <a:solidFill>
                  <a:schemeClr val="accent4"/>
                </a:solidFill>
                <a:effectLst/>
                <a:latin typeface="Söhne"/>
              </a:rPr>
              <a:t>S</a:t>
            </a:r>
            <a:r>
              <a:rPr lang="en-US" b="0" i="0" dirty="0">
                <a:solidFill>
                  <a:srgbClr val="ECECEC"/>
                </a:solidFill>
                <a:effectLst/>
                <a:latin typeface="Söhne"/>
              </a:rPr>
              <a:t>eamless access to different sections.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S</a:t>
            </a:r>
            <a:r>
              <a:rPr lang="en-US" b="0" i="0" dirty="0">
                <a:solidFill>
                  <a:srgbClr val="ECECEC"/>
                </a:solidFill>
                <a:effectLst/>
                <a:latin typeface="Söhne"/>
              </a:rPr>
              <a:t>treamlined user experience.</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E</a:t>
            </a:r>
            <a:r>
              <a:rPr lang="en-US" b="0" i="0" dirty="0">
                <a:solidFill>
                  <a:srgbClr val="ECECEC"/>
                </a:solidFill>
                <a:effectLst/>
                <a:latin typeface="Söhne"/>
              </a:rPr>
              <a:t>nhances dashboard usability.</a:t>
            </a:r>
          </a:p>
        </p:txBody>
      </p:sp>
      <p:sp>
        <p:nvSpPr>
          <p:cNvPr id="19" name="TextBox 18">
            <a:extLst>
              <a:ext uri="{FF2B5EF4-FFF2-40B4-BE49-F238E27FC236}">
                <a16:creationId xmlns:a16="http://schemas.microsoft.com/office/drawing/2014/main" id="{F1F18266-D6FF-331C-66C6-5EF4470C1F18}"/>
              </a:ext>
            </a:extLst>
          </p:cNvPr>
          <p:cNvSpPr txBox="1"/>
          <p:nvPr/>
        </p:nvSpPr>
        <p:spPr>
          <a:xfrm>
            <a:off x="-4333209" y="2782602"/>
            <a:ext cx="1822104" cy="2585323"/>
          </a:xfrm>
          <a:prstGeom prst="rect">
            <a:avLst/>
          </a:prstGeom>
          <a:noFill/>
        </p:spPr>
        <p:txBody>
          <a:bodyPr wrap="square">
            <a:spAutoFit/>
          </a:bodyPr>
          <a:lstStyle/>
          <a:p>
            <a:pPr algn="just"/>
            <a:r>
              <a:rPr lang="en-US" b="0" i="0" dirty="0">
                <a:solidFill>
                  <a:schemeClr val="accent4"/>
                </a:solidFill>
                <a:effectLst/>
                <a:latin typeface="Söhne"/>
              </a:rPr>
              <a:t>R</a:t>
            </a:r>
            <a:r>
              <a:rPr lang="en-US" b="0" i="0" dirty="0">
                <a:solidFill>
                  <a:srgbClr val="ECECEC"/>
                </a:solidFill>
                <a:effectLst/>
                <a:latin typeface="Söhne"/>
              </a:rPr>
              <a:t>efine data based on preferences.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ustomized analysis options.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T</a:t>
            </a:r>
            <a:r>
              <a:rPr lang="en-US" b="0" i="0" dirty="0">
                <a:solidFill>
                  <a:srgbClr val="ECECEC"/>
                </a:solidFill>
                <a:effectLst/>
                <a:latin typeface="Söhne"/>
              </a:rPr>
              <a:t>ailored insights for users.</a:t>
            </a:r>
          </a:p>
        </p:txBody>
      </p:sp>
      <p:sp>
        <p:nvSpPr>
          <p:cNvPr id="20" name="TextBox 19">
            <a:extLst>
              <a:ext uri="{FF2B5EF4-FFF2-40B4-BE49-F238E27FC236}">
                <a16:creationId xmlns:a16="http://schemas.microsoft.com/office/drawing/2014/main" id="{A64385C5-9A3C-38E7-CDE8-A9D13207AE7F}"/>
              </a:ext>
            </a:extLst>
          </p:cNvPr>
          <p:cNvSpPr txBox="1"/>
          <p:nvPr/>
        </p:nvSpPr>
        <p:spPr>
          <a:xfrm>
            <a:off x="-2147595" y="2782602"/>
            <a:ext cx="1920354" cy="2585323"/>
          </a:xfrm>
          <a:prstGeom prst="rect">
            <a:avLst/>
          </a:prstGeom>
          <a:noFill/>
        </p:spPr>
        <p:txBody>
          <a:bodyPr wrap="square">
            <a:spAutoFit/>
          </a:bodyPr>
          <a:lstStyle/>
          <a:p>
            <a:pPr algn="just"/>
            <a:r>
              <a:rPr lang="en-US" b="0" i="0" dirty="0">
                <a:solidFill>
                  <a:schemeClr val="accent4"/>
                </a:solidFill>
                <a:effectLst/>
                <a:latin typeface="Söhne"/>
              </a:rPr>
              <a:t>E</a:t>
            </a:r>
            <a:r>
              <a:rPr lang="en-US" b="0" i="0" dirty="0">
                <a:solidFill>
                  <a:srgbClr val="ECECEC"/>
                </a:solidFill>
                <a:effectLst/>
                <a:latin typeface="Söhne"/>
              </a:rPr>
              <a:t>xplore weather data by city.</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C</a:t>
            </a:r>
            <a:r>
              <a:rPr lang="en-US" b="0" i="0" dirty="0">
                <a:solidFill>
                  <a:srgbClr val="ECECEC"/>
                </a:solidFill>
                <a:effectLst/>
                <a:latin typeface="Söhne"/>
              </a:rPr>
              <a:t>ompare multiple locations.</a:t>
            </a:r>
          </a:p>
          <a:p>
            <a:pPr algn="just"/>
            <a:endParaRPr lang="en-US" b="0" i="0" dirty="0">
              <a:solidFill>
                <a:srgbClr val="ECECEC"/>
              </a:solidFill>
              <a:effectLst/>
              <a:latin typeface="Söhne"/>
            </a:endParaRPr>
          </a:p>
          <a:p>
            <a:pPr algn="just"/>
            <a:r>
              <a:rPr lang="en-US" b="0" i="0" dirty="0">
                <a:solidFill>
                  <a:schemeClr val="accent4"/>
                </a:solidFill>
                <a:effectLst/>
                <a:latin typeface="Söhne"/>
              </a:rPr>
              <a:t>U</a:t>
            </a:r>
            <a:r>
              <a:rPr lang="en-US" b="0" i="0" dirty="0">
                <a:solidFill>
                  <a:srgbClr val="ECECEC"/>
                </a:solidFill>
                <a:effectLst/>
                <a:latin typeface="Söhne"/>
              </a:rPr>
              <a:t>nderstand regional weather patterns.</a:t>
            </a:r>
          </a:p>
        </p:txBody>
      </p:sp>
    </p:spTree>
    <p:extLst>
      <p:ext uri="{BB962C8B-B14F-4D97-AF65-F5344CB8AC3E}">
        <p14:creationId xmlns:p14="http://schemas.microsoft.com/office/powerpoint/2010/main" val="282809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543</TotalTime>
  <Words>2047</Words>
  <Application>Microsoft Office PowerPoint</Application>
  <PresentationFormat>Widescreen</PresentationFormat>
  <Paragraphs>276</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Calibri Light</vt:lpstr>
      <vt:lpstr>Plus Jakarta Sans</vt:lpstr>
      <vt:lpstr>Segoe UI</vt:lpstr>
      <vt:lpstr>Segoe UI Black</vt:lpstr>
      <vt:lpstr>Segoe UI Light</vt:lpstr>
      <vt:lpstr>Segoe UI Semilight</vt:lpstr>
      <vt:lpstr>Söhne</vt:lpstr>
      <vt:lpstr>Office Theme</vt:lpstr>
      <vt:lpstr>PowerPoint Presentation</vt:lpstr>
      <vt:lpstr>PowerPoint Presentation</vt:lpstr>
      <vt:lpstr>INTRODUCTION</vt:lpstr>
      <vt:lpstr>PowerPoint Presentation</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Wankhede</dc:creator>
  <cp:lastModifiedBy>Gaurav Wankhede</cp:lastModifiedBy>
  <cp:revision>73</cp:revision>
  <dcterms:created xsi:type="dcterms:W3CDTF">2024-03-18T08:03:40Z</dcterms:created>
  <dcterms:modified xsi:type="dcterms:W3CDTF">2024-03-26T20:34:31Z</dcterms:modified>
</cp:coreProperties>
</file>